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1" r:id="rId2"/>
    <p:sldId id="293" r:id="rId3"/>
    <p:sldId id="285" r:id="rId4"/>
    <p:sldId id="286" r:id="rId5"/>
    <p:sldId id="294" r:id="rId6"/>
    <p:sldId id="268" r:id="rId7"/>
    <p:sldId id="291" r:id="rId8"/>
    <p:sldId id="292" r:id="rId9"/>
    <p:sldId id="256" r:id="rId10"/>
    <p:sldId id="257" r:id="rId11"/>
    <p:sldId id="258" r:id="rId12"/>
    <p:sldId id="259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82" r:id="rId21"/>
    <p:sldId id="269" r:id="rId22"/>
    <p:sldId id="270" r:id="rId23"/>
    <p:sldId id="271" r:id="rId24"/>
    <p:sldId id="272" r:id="rId25"/>
    <p:sldId id="273" r:id="rId26"/>
    <p:sldId id="274" r:id="rId27"/>
    <p:sldId id="276" r:id="rId28"/>
    <p:sldId id="275" r:id="rId29"/>
    <p:sldId id="277" r:id="rId30"/>
    <p:sldId id="278" r:id="rId31"/>
    <p:sldId id="279" r:id="rId32"/>
    <p:sldId id="280" r:id="rId33"/>
    <p:sldId id="283" r:id="rId34"/>
    <p:sldId id="284" r:id="rId35"/>
    <p:sldId id="287" r:id="rId36"/>
    <p:sldId id="288" r:id="rId37"/>
    <p:sldId id="290" r:id="rId38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ndalus" pitchFamily="2" charset="-7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610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AR"/>
              <a:t>Click to edit Master title style</a:t>
            </a:r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AR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1119-97A7-4493-B7FC-5F14C0114100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F850-9547-4825-BEE2-BCF00F4ADBB3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9405B-5DA0-417D-B3E9-9E42AFE3C295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A9310-6F77-4B04-8D98-09070CD41472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6A11-E6FA-4FB6-A6FD-93918FE9FC06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7E42-B9CA-4322-BE4A-7A014995F614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584F3-6E48-4FAA-865C-070EB6822B53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34398-C362-4ACF-891B-EF21AB9BB66E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CD8EC-DF3B-4681-B77D-1A0402BFB7C1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2CDE3-0A6B-4562-8D1D-140A7B504BD4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7196-7007-4C60-A232-92A3C1EA7A00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0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508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Click to edit Master title style</a:t>
            </a:r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smtClean="0"/>
              <a:t>Click to edit Master text styles</a:t>
            </a:r>
          </a:p>
          <a:p>
            <a:pPr lvl="1"/>
            <a:r>
              <a:rPr lang="es-AR" smtClean="0"/>
              <a:t>Second level</a:t>
            </a:r>
          </a:p>
          <a:p>
            <a:pPr lvl="2"/>
            <a:r>
              <a:rPr lang="es-AR" smtClean="0"/>
              <a:t>Third level</a:t>
            </a:r>
          </a:p>
          <a:p>
            <a:pPr lvl="3"/>
            <a:r>
              <a:rPr lang="es-AR" smtClean="0"/>
              <a:t>Fourth level</a:t>
            </a:r>
          </a:p>
          <a:p>
            <a:pPr lvl="4"/>
            <a:r>
              <a:rPr lang="es-AR" smtClean="0"/>
              <a:t>Fifth level</a:t>
            </a:r>
          </a:p>
        </p:txBody>
      </p:sp>
      <p:sp>
        <p:nvSpPr>
          <p:cNvPr id="4508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508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B73908A-DFE8-4A99-BEB7-5F63446A531B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  <p:sp>
        <p:nvSpPr>
          <p:cNvPr id="4508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2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209800" y="2209800"/>
            <a:ext cx="5867400" cy="2590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AR" sz="60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umana Serif ITC TT-MedIta"/>
              </a:rPr>
              <a:t>¡¡Bienvenidos</a:t>
            </a:r>
          </a:p>
          <a:p>
            <a:pPr algn="ctr"/>
            <a:r>
              <a:rPr lang="es-AR" sz="60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umana Serif ITC TT-MedIta"/>
              </a:rPr>
              <a:t>A</a:t>
            </a:r>
          </a:p>
          <a:p>
            <a:pPr algn="ctr"/>
            <a:r>
              <a:rPr lang="es-AR" sz="60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umana Serif ITC TT-MedIta"/>
              </a:rPr>
              <a:t>Literatura!!</a:t>
            </a:r>
          </a:p>
          <a:p>
            <a:pPr algn="ctr"/>
            <a:endParaRPr lang="es-AR" sz="60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Humana Serif ITC TT-MedI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dirty="0" smtClean="0">
                <a:latin typeface="Andalus" pitchFamily="2" charset="-78"/>
              </a:rPr>
              <a:t>Vocabulario</a:t>
            </a:r>
            <a:br>
              <a:rPr lang="es-AR" sz="3800" dirty="0" smtClean="0">
                <a:latin typeface="Andalus" pitchFamily="2" charset="-78"/>
              </a:rPr>
            </a:br>
            <a:r>
              <a:rPr lang="es-AR" sz="3800" dirty="0" smtClean="0">
                <a:latin typeface="Andalus" pitchFamily="2" charset="-78"/>
              </a:rPr>
              <a:t>poemas de Antonio Machado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Apestar – echar mal olor; sembrar peste, pestilencia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Laborar – cultivar * la tierra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Lomo – espalda de los animales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Brotar – salir a la superficie (una flor, por </a:t>
            </a:r>
            <a:r>
              <a:rPr lang="es-AR" sz="2400" dirty="0" err="1" smtClean="0">
                <a:latin typeface="Andalus" pitchFamily="2" charset="-78"/>
              </a:rPr>
              <a:t>ej</a:t>
            </a:r>
            <a:r>
              <a:rPr lang="es-AR" sz="2400" dirty="0" smtClean="0">
                <a:latin typeface="Andalus" pitchFamily="2" charset="-78"/>
              </a:rPr>
              <a:t>, iniciar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Humareda – nube de humo</a:t>
            </a:r>
          </a:p>
          <a:p>
            <a:pPr eaLnBrk="1" hangingPunct="1">
              <a:defRPr/>
            </a:pPr>
            <a:endParaRPr lang="es-AR" sz="2400" dirty="0" smtClean="0">
              <a:latin typeface="Andalus" pitchFamily="2" charset="-78"/>
            </a:endParaRP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Almendro árbol cuyo fruta es la almendra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Maldecir – pronunciar una maldición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Huella – marca; impresión dejada en una superficie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Senda – sendero; vereda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Estela – agitación del agua que deja tras si un barco al pasar; figuradamente serie de consecuencias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/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Lazarillo de Tormes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 tratado I 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(1554) anónimo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Arrimarse – acercarse; aproximarse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Huir – alejarse; fugarse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Hurtar – robar a escondidas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Azotar – golpear con látigo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Acoger – recibir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Sagaz – listo;</a:t>
            </a:r>
          </a:p>
          <a:p>
            <a:pPr eaLnBrk="1" hangingPunct="1">
              <a:defRPr/>
            </a:pPr>
            <a:endParaRPr lang="es-AR" smtClean="0">
              <a:latin typeface="Andalus" pitchFamily="2" charset="-78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inteligente; vivo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Maña – truco; engaño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Asir – agarrar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Fingir – aparentar; disimular; dar falsa apariencia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Prolijo – verboso; que habla o escribe demasiado</a:t>
            </a:r>
          </a:p>
          <a:p>
            <a:pPr eaLnBrk="1" hangingPunct="1">
              <a:defRPr/>
            </a:pPr>
            <a:endParaRPr lang="es-AR" smtClean="0">
              <a:latin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Lazarillo de Tormes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Tratado II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Avaricia - tacañería</a:t>
            </a:r>
            <a:r>
              <a:rPr lang="es-AR" smtClean="0">
                <a:latin typeface="Andalus" pitchFamily="2" charset="-78"/>
                <a:cs typeface="Tahoma" pitchFamily="34" charset="0"/>
              </a:rPr>
              <a:t>; codicia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  <a:cs typeface="Tahoma" pitchFamily="34" charset="0"/>
              </a:rPr>
              <a:t>Fallecer – morir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  <a:cs typeface="Tahoma" pitchFamily="34" charset="0"/>
              </a:rPr>
              <a:t>Cotidiano – diario; de todos los días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  <a:cs typeface="Tahoma" pitchFamily="34" charset="0"/>
              </a:rPr>
              <a:t>Ruin – muy malo; de mal carácter; vil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  <a:cs typeface="Tahoma" pitchFamily="34" charset="0"/>
              </a:rPr>
              <a:t>Disfraz – traje que oculta la identidad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mtClean="0">
              <a:latin typeface="Andalus" pitchFamily="2" charset="-78"/>
              <a:cs typeface="Tahoma" pitchFamily="34" charset="0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Sarta – hilera; tira; serie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Sobresalto – sorpresa; susto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Desvelado sin dormir de noche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Estruendo – ruido fuerte; estrépito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Cuitas – infortunios; aflicciones; desventuras; penas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Lazarillo de Tormes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Tratado III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Insigne – ilustre; estimado; sobresaliente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Lóbrego – triste; sombrío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Disimular- fingir; ocultar la verdad de una situación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Alabar – elogiar; ensalzar; loar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Asco repugnancia; nausea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Trecho - distancia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Derramar- regar; verter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Digno – merecedor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Aborrecer – odiar; detestar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Alhaja - joya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Lazarillo de Tormes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Tratado VII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Delito – acto contra la ley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Ahorcar – colgar; ejecutar en la horca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Soga – cuerda muy gruesa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Sentencia – frase sagaz; también, pena impuesta por un tribunal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Habilidad – destreza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Procurar – intentar; tratar de (hacer algo)</a:t>
            </a:r>
          </a:p>
          <a:p>
            <a:pPr eaLnBrk="1" hangingPunct="1">
              <a:defRPr/>
            </a:pPr>
            <a:endParaRPr lang="es-AR" sz="2400" smtClean="0">
              <a:latin typeface="Andalus" pitchFamily="2" charset="-78"/>
            </a:endParaRPr>
          </a:p>
          <a:p>
            <a:pPr eaLnBrk="1" hangingPunct="1">
              <a:defRPr/>
            </a:pPr>
            <a:endParaRPr lang="es-AR" sz="2400" smtClean="0">
              <a:latin typeface="Andalus" pitchFamily="2" charset="-78"/>
            </a:endParaRPr>
          </a:p>
          <a:p>
            <a:pPr eaLnBrk="1" hangingPunct="1">
              <a:defRPr/>
            </a:pPr>
            <a:endParaRPr lang="es-AR" sz="2400" smtClean="0">
              <a:latin typeface="Andalus" pitchFamily="2" charset="-78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Juramento – declaración solemne; también, blasfemia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Conforme – de acuerdo; satisfecho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Atajar- parar; cortar en seco; detener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Cumbre- cima; punto m</a:t>
            </a:r>
            <a:r>
              <a:rPr lang="es-AR" sz="2400" smtClean="0">
                <a:latin typeface="Andalus" pitchFamily="2" charset="-78"/>
                <a:cs typeface="Tahoma" pitchFamily="34" charset="0"/>
              </a:rPr>
              <a:t>á</a:t>
            </a:r>
            <a:r>
              <a:rPr lang="es-AR" sz="2400" smtClean="0">
                <a:latin typeface="Andalus" pitchFamily="2" charset="-78"/>
              </a:rPr>
              <a:t>s alto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El ingenioso hidalgo don Quijote de la Mancha 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cap I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</a:rPr>
              <a:t>Veros</a:t>
            </a:r>
            <a:r>
              <a:rPr lang="es-AR" sz="2400" dirty="0" smtClean="0">
                <a:latin typeface="Andalus" pitchFamily="2" charset="-78"/>
                <a:cs typeface="Tahoma" pitchFamily="34" charset="0"/>
              </a:rPr>
              <a:t>ímil – que parece verdadero</a:t>
            </a:r>
            <a:r>
              <a:rPr lang="es-AR" sz="2400" smtClean="0">
                <a:latin typeface="Andalus" pitchFamily="2" charset="-78"/>
                <a:cs typeface="Tahoma" pitchFamily="34" charset="0"/>
              </a:rPr>
              <a:t>; creíble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smtClean="0">
                <a:latin typeface="Andalus" pitchFamily="2" charset="-78"/>
                <a:cs typeface="Tahoma" pitchFamily="34" charset="0"/>
              </a:rPr>
              <a:t>Requiebro </a:t>
            </a:r>
            <a:r>
              <a:rPr lang="es-AR" sz="2400" dirty="0" smtClean="0">
                <a:latin typeface="Andalus" pitchFamily="2" charset="-78"/>
                <a:cs typeface="Tahoma" pitchFamily="34" charset="0"/>
              </a:rPr>
              <a:t>– piropo; alabanza que un hombre dirige a una mujer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  <a:cs typeface="Tahoma" pitchFamily="34" charset="0"/>
              </a:rPr>
              <a:t>Desentrañar – descifrar; aclarar o esclarecer el sentido de algo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  <a:cs typeface="Tahoma" pitchFamily="34" charset="0"/>
              </a:rPr>
              <a:t>Vencer – conquistar; triunfar; también cumplirse (un plazo); caducar (una licencia, por ejemplo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400" dirty="0" smtClean="0">
              <a:latin typeface="Andalus" pitchFamily="2" charset="-78"/>
              <a:cs typeface="Tahoma" pitchFamily="34" charset="0"/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03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AR" sz="2400" smtClean="0">
                <a:latin typeface="Andalus" pitchFamily="2" charset="-78"/>
              </a:rPr>
              <a:t>Pendencia – pleito; ri</a:t>
            </a:r>
            <a:r>
              <a:rPr lang="es-AR" sz="2400" smtClean="0">
                <a:latin typeface="Andalus" pitchFamily="2" charset="-78"/>
                <a:cs typeface="Tahoma" pitchFamily="34" charset="0"/>
              </a:rPr>
              <a:t>ña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smtClean="0">
                <a:latin typeface="Andalus" pitchFamily="2" charset="-78"/>
                <a:cs typeface="Tahoma" pitchFamily="34" charset="0"/>
              </a:rPr>
              <a:t>Soberbio – muy orgulloso; presuntuoso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smtClean="0">
                <a:latin typeface="Andalus" pitchFamily="2" charset="-78"/>
                <a:cs typeface="Tahoma" pitchFamily="34" charset="0"/>
              </a:rPr>
              <a:t>Agravio – ofensa; insulto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smtClean="0">
                <a:latin typeface="Andalus" pitchFamily="2" charset="-78"/>
                <a:cs typeface="Tahoma" pitchFamily="34" charset="0"/>
              </a:rPr>
              <a:t>Tacha – defecto; imperfección; mancilla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smtClean="0">
                <a:latin typeface="Andalus" pitchFamily="2" charset="-78"/>
                <a:cs typeface="Tahoma" pitchFamily="34" charset="0"/>
              </a:rPr>
              <a:t>Acontecer – suceder; ocurrir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smtClean="0">
                <a:latin typeface="Andalus" pitchFamily="2" charset="-78"/>
                <a:cs typeface="Tahoma" pitchFamily="34" charset="0"/>
              </a:rPr>
              <a:t>Derribar – echar abajo; tirar al suelo a un jinete</a:t>
            </a:r>
          </a:p>
          <a:p>
            <a:pPr eaLnBrk="1" hangingPunct="1">
              <a:lnSpc>
                <a:spcPct val="80000"/>
              </a:lnSpc>
              <a:defRPr/>
            </a:pPr>
            <a:endParaRPr lang="es-AR" sz="2400" smtClean="0">
              <a:latin typeface="Andalus" pitchFamily="2" charset="-78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El ingenioso hidalgo don Quijote de la Mancha 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cap II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Alborozo – gran alegría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Flamante – nuevecito; recién estrenado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Haza</a:t>
            </a:r>
            <a:r>
              <a:rPr lang="es-AR" smtClean="0">
                <a:latin typeface="Andalus" pitchFamily="2" charset="-78"/>
                <a:cs typeface="Tahoma" pitchFamily="34" charset="0"/>
              </a:rPr>
              <a:t>ñ</a:t>
            </a:r>
            <a:r>
              <a:rPr lang="es-AR" smtClean="0">
                <a:latin typeface="Andalus" pitchFamily="2" charset="-78"/>
              </a:rPr>
              <a:t>a – proeza; hecho  heroico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Jornada – trabajo o viaje hecho en un día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Huida – fuga; retirada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 smtClean="0">
                <a:latin typeface="Andalus" pitchFamily="2" charset="-78"/>
              </a:rPr>
              <a:t>Mesura – prudencia; comedimiento</a:t>
            </a:r>
          </a:p>
          <a:p>
            <a:pPr eaLnBrk="1" hangingPunct="1">
              <a:defRPr/>
            </a:pPr>
            <a:r>
              <a:rPr lang="es-AR" dirty="0" smtClean="0">
                <a:latin typeface="Andalus" pitchFamily="2" charset="-78"/>
              </a:rPr>
              <a:t>Sandez – necedad; tontería</a:t>
            </a:r>
          </a:p>
          <a:p>
            <a:pPr eaLnBrk="1" hangingPunct="1">
              <a:defRPr/>
            </a:pPr>
            <a:r>
              <a:rPr lang="es-AR" dirty="0" smtClean="0">
                <a:latin typeface="Andalus" pitchFamily="2" charset="-78"/>
              </a:rPr>
              <a:t>Choza – casa pequeña y muy pobre</a:t>
            </a:r>
          </a:p>
          <a:p>
            <a:pPr eaLnBrk="1" hangingPunct="1">
              <a:defRPr/>
            </a:pPr>
            <a:r>
              <a:rPr lang="es-AR" dirty="0" smtClean="0">
                <a:latin typeface="Andalus" pitchFamily="2" charset="-78"/>
              </a:rPr>
              <a:t>Donaire – gracia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Mugriento- sucio; cochino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El ingenioso hidalgo don Quijote de la Mancha 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cap III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Socarrón – burlón, pero con disimulo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Atestado – lleno hasta los topes; sobrecargado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Llaga – herida abierta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Maltrecho-maltratado; malparado; dañado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Proeza – haza</a:t>
            </a:r>
            <a:r>
              <a:rPr lang="es-AR" sz="2400" smtClean="0">
                <a:latin typeface="Andalus" pitchFamily="2" charset="-78"/>
                <a:cs typeface="Tahoma" pitchFamily="34" charset="0"/>
              </a:rPr>
              <a:t>ñ</a:t>
            </a:r>
            <a:r>
              <a:rPr lang="es-AR" sz="2400" smtClean="0">
                <a:latin typeface="Andalus" pitchFamily="2" charset="-78"/>
              </a:rPr>
              <a:t>a; hecho heroico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Alevoso – desleal; pérfido; traicionero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Soez – vil; grosero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Restar – quedar una parte de algo; también quitar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Discreción – buen juicio; sensatez; prudencia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Lid – combate; contienda; batalla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El ingenioso hidalgo don Quijote de la Mancha 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cap IV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Airado – enojado; indignado; iracundo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  <a:cs typeface="Tahoma" pitchFamily="34" charset="0"/>
              </a:rPr>
              <a:t>Á</a:t>
            </a:r>
            <a:r>
              <a:rPr lang="es-AR" smtClean="0">
                <a:latin typeface="Andalus" pitchFamily="2" charset="-78"/>
              </a:rPr>
              <a:t>nima – alma; espíritu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Despiadado – cruel; sin compasión; sin misericordia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Tropel -muchedumbre; multitud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Pugnar – esforzarse; forcejear; luchar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Divisar – alcanzar a ver; percibir con la vista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Perjuicio – daño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Manar – emanar; salir (agua de un manantial, por ej.)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Canalla – hombre malo, despreciable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mtClean="0">
                <a:latin typeface="Andalus" pitchFamily="2" charset="-78"/>
              </a:rPr>
              <a:t>Cólera – ira; rabia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mtClean="0">
              <a:latin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El ingenioso hidalgo don Quijote de la Mancha 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cap V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Menearse – moverse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Jumento - asno; borrico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Arenga – discurso largo y didáctico; exhortación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Alborotar – perturbar; inquietar; ocasionar vocerío o desorden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Desventurado – infeliz; desgraciado; desafortunado</a:t>
            </a:r>
          </a:p>
          <a:p>
            <a:pPr eaLnBrk="1" hangingPunct="1">
              <a:defRPr/>
            </a:pPr>
            <a:endParaRPr lang="es-AR" sz="2400" smtClean="0">
              <a:latin typeface="Andalus" pitchFamily="2" charset="-78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Abrasar – quemar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Hereje – el que se aparta de la doctrina oficial de la  iglesia católica; heterodoxo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Catar – mirar; examinar; probar (vinos)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Hurgar – menear o remover algo; desordenar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Desalmado – despiadado; cruel; inhumano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El hijo</a:t>
            </a:r>
            <a:br>
              <a:rPr lang="es-AR" dirty="0" smtClean="0"/>
            </a:br>
            <a:r>
              <a:rPr lang="es-AR" dirty="0" smtClean="0"/>
              <a:t>Horacio Quiroga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AR" sz="1600" dirty="0" smtClean="0"/>
              <a:t>Deparar – brindar; ofrecer; poner delante; presentar</a:t>
            </a:r>
          </a:p>
          <a:p>
            <a:pPr>
              <a:defRPr/>
            </a:pPr>
            <a:r>
              <a:rPr lang="es-AR" sz="1600" dirty="0" smtClean="0"/>
              <a:t>Cachorro – cría de corta edad de ciertos mamíferos; hijo, metafóricamente</a:t>
            </a:r>
          </a:p>
          <a:p>
            <a:pPr>
              <a:defRPr/>
            </a:pPr>
            <a:r>
              <a:rPr lang="es-AR" sz="1600" dirty="0" smtClean="0"/>
              <a:t>Amenguar – disminuir</a:t>
            </a:r>
          </a:p>
          <a:p>
            <a:pPr>
              <a:defRPr/>
            </a:pPr>
            <a:r>
              <a:rPr lang="es-AR" sz="1600" dirty="0" smtClean="0"/>
              <a:t>Nimio –insignificante</a:t>
            </a:r>
          </a:p>
          <a:p>
            <a:pPr>
              <a:defRPr/>
            </a:pPr>
            <a:r>
              <a:rPr lang="es-AR" sz="1600" dirty="0" smtClean="0"/>
              <a:t>Ahuyentar – alejar; poner en fuga; hacer huir</a:t>
            </a:r>
          </a:p>
          <a:p>
            <a:pPr>
              <a:defRPr/>
            </a:pPr>
            <a:r>
              <a:rPr lang="es-AR" sz="1600" dirty="0" smtClean="0"/>
              <a:t>Rastro – indicio; señal</a:t>
            </a:r>
          </a:p>
          <a:p>
            <a:pPr>
              <a:defRPr/>
            </a:pPr>
            <a:r>
              <a:rPr lang="es-AR" sz="1600" dirty="0" smtClean="0"/>
              <a:t>Clamar – dar voces; gritar</a:t>
            </a:r>
          </a:p>
          <a:p>
            <a:pPr>
              <a:defRPr/>
            </a:pPr>
            <a:r>
              <a:rPr lang="es-AR" sz="1600" dirty="0" smtClean="0"/>
              <a:t>Dicha – felicidad</a:t>
            </a:r>
          </a:p>
          <a:p>
            <a:pPr>
              <a:defRPr/>
            </a:pPr>
            <a:r>
              <a:rPr lang="es-AR" sz="1600" dirty="0" smtClean="0"/>
              <a:t>Sombrío – oscuro</a:t>
            </a:r>
          </a:p>
          <a:p>
            <a:pPr>
              <a:defRPr/>
            </a:pPr>
            <a:r>
              <a:rPr lang="es-AR" sz="1600" dirty="0" smtClean="0"/>
              <a:t>Emprender – empezar; iniciar; (una tarea o un viaje)</a:t>
            </a:r>
          </a:p>
          <a:p>
            <a:pPr>
              <a:defRPr/>
            </a:pPr>
            <a:r>
              <a:rPr lang="es-AR" sz="1600" dirty="0" smtClean="0"/>
              <a:t>Candente – muy caluroso; literalmente; al rojo vivo</a:t>
            </a:r>
          </a:p>
          <a:p>
            <a:pPr>
              <a:defRPr/>
            </a:pPr>
            <a:r>
              <a:rPr lang="es-AR" sz="1600" dirty="0" smtClean="0"/>
              <a:t>Empapado – completamente mojado; hecho una sopa; calado hasta los huesos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El ingenioso hidalgo don Quijote de la Mancha 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cap VIII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mtClean="0"/>
              <a:t>Fiero – feroz; encarnizado</a:t>
            </a:r>
          </a:p>
          <a:p>
            <a:pPr eaLnBrk="1" hangingPunct="1">
              <a:defRPr/>
            </a:pPr>
            <a:r>
              <a:rPr lang="es-AR" smtClean="0"/>
              <a:t>Embestir – arremeter</a:t>
            </a:r>
          </a:p>
          <a:p>
            <a:pPr eaLnBrk="1" hangingPunct="1">
              <a:defRPr/>
            </a:pPr>
            <a:r>
              <a:rPr lang="es-AR" smtClean="0"/>
              <a:t>Machacar – hacer pedazos; machucar</a:t>
            </a:r>
          </a:p>
          <a:p>
            <a:pPr eaLnBrk="1" hangingPunct="1">
              <a:defRPr/>
            </a:pPr>
            <a:r>
              <a:rPr lang="es-AR" smtClean="0"/>
              <a:t>Deparar – presentar; aparecer delante</a:t>
            </a:r>
          </a:p>
          <a:p>
            <a:pPr eaLnBrk="1" hangingPunct="1">
              <a:defRPr/>
            </a:pPr>
            <a:r>
              <a:rPr lang="es-AR" smtClean="0"/>
              <a:t>Simplicidad – Ingenuidad; simpleza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mtClean="0"/>
              <a:t>Poder</a:t>
            </a:r>
            <a:r>
              <a:rPr lang="es-AR" smtClean="0">
                <a:cs typeface="Tahoma" pitchFamily="34" charset="0"/>
              </a:rPr>
              <a:t>ío – fuerza; capacidad</a:t>
            </a:r>
          </a:p>
          <a:p>
            <a:pPr eaLnBrk="1" hangingPunct="1">
              <a:defRPr/>
            </a:pPr>
            <a:r>
              <a:rPr lang="es-AR" smtClean="0">
                <a:cs typeface="Tahoma" pitchFamily="34" charset="0"/>
              </a:rPr>
              <a:t>Hábitos – ropa que llevan los frailes</a:t>
            </a:r>
          </a:p>
          <a:p>
            <a:pPr eaLnBrk="1" hangingPunct="1">
              <a:defRPr/>
            </a:pPr>
            <a:r>
              <a:rPr lang="es-AR" smtClean="0">
                <a:cs typeface="Tahoma" pitchFamily="34" charset="0"/>
              </a:rPr>
              <a:t>Yacer – Estar tendido o enterrado</a:t>
            </a:r>
          </a:p>
          <a:p>
            <a:pPr eaLnBrk="1" hangingPunct="1">
              <a:defRPr/>
            </a:pPr>
            <a:r>
              <a:rPr lang="es-AR" smtClean="0">
                <a:cs typeface="Tahoma" pitchFamily="34" charset="0"/>
              </a:rPr>
              <a:t>Contienda – Pelea; batalla; lid</a:t>
            </a:r>
          </a:p>
          <a:p>
            <a:pPr eaLnBrk="1" hangingPunct="1">
              <a:defRPr/>
            </a:pPr>
            <a:r>
              <a:rPr lang="es-AR" smtClean="0">
                <a:cs typeface="Tahoma" pitchFamily="34" charset="0"/>
              </a:rPr>
              <a:t>Aventurar - Arriesgar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Un día de estos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Gabriel García Márquez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Postizo – artificial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Pulir – alisar; dar brillo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Gallinazo – buitre; zopilote; carancho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Alcalde – oficial ejecutivo de un municipio; administrador municipal mayor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Gaveta – cajón de un escritorio o cómoda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Girar – dar vueltas sobre un eje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Cauteloso – cuidadoso; receloso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Aferrarse – agarrar con fuerza; pegarse; no soltar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Rencor – resentimiento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Jadeante – respirando tabajosamente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La siesta del martes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Gabriel García Márquez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</a:rPr>
              <a:t>Escueto – que tiene únicamente lo esencial; sin adornos ni lujo; sin muchos detalles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</a:rPr>
              <a:t>Estancada – sin movimiento; paralizado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</a:rPr>
              <a:t>Sopor- modorra; estado soñoliento, como efecto del gran calor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</a:rPr>
              <a:t>Estrépito – ruido grande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dirty="0" smtClean="0">
                <a:latin typeface="Andalus" pitchFamily="2" charset="-78"/>
              </a:rPr>
              <a:t>Agobiado – abrumado; fatigado; vencido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400" dirty="0" smtClean="0">
              <a:latin typeface="Andalus" pitchFamily="2" charset="-78"/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400" smtClean="0">
                <a:latin typeface="Andalus" pitchFamily="2" charset="-78"/>
              </a:rPr>
              <a:t>Angosto – estrecho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smtClean="0">
                <a:latin typeface="Andalus" pitchFamily="2" charset="-78"/>
              </a:rPr>
              <a:t>Armario – mueble con puertas, estantes y cajones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smtClean="0">
                <a:latin typeface="Andalus" pitchFamily="2" charset="-78"/>
              </a:rPr>
              <a:t>Rumor ruido leve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smtClean="0">
                <a:latin typeface="Andalus" pitchFamily="2" charset="-78"/>
              </a:rPr>
              <a:t>A tientas – con las manos, sin el auxilio de la vista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smtClean="0">
                <a:latin typeface="Andalus" pitchFamily="2" charset="-78"/>
              </a:rPr>
              <a:t>Disparar – hacer fuego; descargar (un arma de fuego)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smtClean="0">
                <a:latin typeface="Andalus" pitchFamily="2" charset="-78"/>
              </a:rPr>
              <a:t>Porrazo – golpe duro; paliza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La siesta del martes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Gabriel García Márquez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Insolación – malestar causado o exposición prolongada a los rayos solares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Limosna – caridad; ofrecimiento de dinero; d</a:t>
            </a:r>
            <a:r>
              <a:rPr lang="es-AR" smtClean="0">
                <a:latin typeface="Andalus" pitchFamily="2" charset="-78"/>
                <a:cs typeface="Tahoma" pitchFamily="34" charset="0"/>
              </a:rPr>
              <a:t>á</a:t>
            </a:r>
            <a:r>
              <a:rPr lang="es-AR" smtClean="0">
                <a:latin typeface="Andalus" pitchFamily="2" charset="-78"/>
              </a:rPr>
              <a:t>diva</a:t>
            </a:r>
          </a:p>
          <a:p>
            <a:pPr eaLnBrk="1" hangingPunct="1">
              <a:defRPr/>
            </a:pPr>
            <a:endParaRPr lang="es-AR" smtClean="0">
              <a:latin typeface="Andalus" pitchFamily="2" charset="-78"/>
            </a:endParaRP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Derretirse – convertirse en l</a:t>
            </a:r>
            <a:r>
              <a:rPr lang="es-AR" smtClean="0">
                <a:cs typeface="Tahoma" pitchFamily="34" charset="0"/>
              </a:rPr>
              <a:t>í</a:t>
            </a:r>
            <a:r>
              <a:rPr lang="es-AR" smtClean="0">
                <a:latin typeface="Andalus" pitchFamily="2" charset="-78"/>
              </a:rPr>
              <a:t>quido por el calor</a:t>
            </a:r>
          </a:p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Catafalco – sepulcro, tumba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800" smtClean="0">
                <a:latin typeface="Andalus" pitchFamily="2" charset="-78"/>
              </a:rPr>
              <a:t>La viuda de Montiel</a:t>
            </a:r>
            <a:br>
              <a:rPr lang="es-AR" sz="2800" smtClean="0">
                <a:latin typeface="Andalus" pitchFamily="2" charset="-78"/>
              </a:rPr>
            </a:br>
            <a:r>
              <a:rPr lang="es-AR" sz="2800" smtClean="0">
                <a:latin typeface="Andalus" pitchFamily="2" charset="-78"/>
              </a:rPr>
              <a:t>Gabriel García Márquez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Vengarse – desquitarse; tomar satisfacción de un agravio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Acribillar – llenar de agujeros; poner como una criba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Redactar – escribir; componer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Pretendiente – novio; el que corteja a una mujer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Cimientos – bases; armadura que sostiene algo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Tibio – con calor suficiente pero n o excesivo; poco</a:t>
            </a:r>
            <a:r>
              <a:rPr lang="es-AR" sz="2000" smtClean="0"/>
              <a:t> </a:t>
            </a:r>
            <a:r>
              <a:rPr lang="es-AR" sz="2000" smtClean="0">
                <a:latin typeface="Andalus" pitchFamily="2" charset="-78"/>
              </a:rPr>
              <a:t>entusiasmado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000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Escampar – aclarar; disiparse las nubes después de un aguacero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Lúgubre – triste; oscuro; sombrío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Represalias – venganza; acciones emprendidas contra un agresor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Disfrutar- gozar; sacar jugo (de alguna circunstancia)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Atareado – ocupado; cargado de deberes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Crujir – producir un sonido agudo; hacer “crac”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Mi caballo Mago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Sabine Ulibarr</a:t>
            </a:r>
            <a:r>
              <a:rPr lang="es-AR" sz="3800" smtClean="0">
                <a:latin typeface="Andalus" pitchFamily="2" charset="-78"/>
                <a:cs typeface="Tahoma" pitchFamily="34" charset="0"/>
              </a:rPr>
              <a:t>í</a:t>
            </a:r>
            <a:r>
              <a:rPr lang="es-AR" sz="3800" smtClean="0">
                <a:latin typeface="Andalus" pitchFamily="2" charset="-78"/>
              </a:rPr>
              <a:t/>
            </a:r>
            <a:br>
              <a:rPr lang="es-AR" sz="3800" smtClean="0">
                <a:latin typeface="Andalus" pitchFamily="2" charset="-78"/>
              </a:rPr>
            </a:br>
            <a:endParaRPr lang="es-AR" sz="3800" smtClean="0">
              <a:latin typeface="Andalus" pitchFamily="2" charset="-78"/>
            </a:endParaRP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Arcano – remoto; difícil de alcanzar o entender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Regocijo – gran alegría; jubilo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Indagar – investigar; preguntar; averiguar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Paradero – sitio donde se encuentra una persona o un animal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Verdugo – el que ejecuta la pena de muerte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Ijar – ijada; parte del cuerpo situada entre las costillas y la cadera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Crin – pelo largo que  crece en la parte superior del pescuezo del caballo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Chispa – partícula encendida que salta de la lumbre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Estropear – dañar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Agazapado – escondido; oculto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Valedor – en México, compañero amigote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mtClean="0">
                <a:latin typeface="Andalus" pitchFamily="2" charset="-78"/>
              </a:rPr>
              <a:t>Poemas de Sor Juana Inés de la Cruz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Insinuar – dar a entender (de modo indirecto)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Despojo – residuo; resto; ruina; a veces, botín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Inconsecuencia – falta de lógica; contradicción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Necio – tonto; terco;  obstinado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Desden – menosprecio; falta de estima</a:t>
            </a:r>
          </a:p>
          <a:p>
            <a:pPr eaLnBrk="1" hangingPunct="1">
              <a:defRPr/>
            </a:pPr>
            <a:endParaRPr lang="es-AR" sz="2400" smtClean="0">
              <a:latin typeface="Andalus" pitchFamily="2" charset="-78"/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Empanar – oscurecer; ensuciar; manchar; nublar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Templado – ecuánime; valiente; firme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Errado – equivocado; descaminado; desviado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Afición – gusto; deseo; preferencia; inclinación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Lidia – combate; luchar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“El Sur”</a:t>
            </a:r>
            <a:br>
              <a:rPr lang="es-AR" sz="3800" smtClean="0">
                <a:latin typeface="Andalus" pitchFamily="2" charset="-78"/>
              </a:rPr>
            </a:br>
            <a:r>
              <a:rPr lang="es-AR" sz="3200" smtClean="0">
                <a:latin typeface="Andalus" pitchFamily="2" charset="-78"/>
              </a:rPr>
              <a:t>Jorge Luis Borges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000" dirty="0" smtClean="0"/>
              <a:t>Sanatorio – hospital; clínica para el tratamiento de los enfermos.</a:t>
            </a:r>
          </a:p>
          <a:p>
            <a:pPr eaLnBrk="1" hangingPunct="1">
              <a:defRPr/>
            </a:pPr>
            <a:r>
              <a:rPr lang="es-AR" sz="2000" dirty="0" smtClean="0"/>
              <a:t>Cirujano – médico que opera a sus pacientes</a:t>
            </a:r>
          </a:p>
          <a:p>
            <a:pPr eaLnBrk="1" hangingPunct="1">
              <a:defRPr/>
            </a:pPr>
            <a:r>
              <a:rPr lang="es-AR" sz="2000" dirty="0" smtClean="0"/>
              <a:t>Infundir – dar; prestar; transmitir</a:t>
            </a:r>
          </a:p>
          <a:p>
            <a:pPr eaLnBrk="1" hangingPunct="1">
              <a:defRPr/>
            </a:pPr>
            <a:r>
              <a:rPr lang="es-AR" sz="2000" dirty="0" smtClean="0"/>
              <a:t>Vedado – prohibido</a:t>
            </a:r>
          </a:p>
          <a:p>
            <a:pPr eaLnBrk="1" hangingPunct="1">
              <a:defRPr/>
            </a:pPr>
            <a:r>
              <a:rPr lang="es-AR" sz="2000" dirty="0" smtClean="0"/>
              <a:t>Desdicha – infortunio; infelicidad</a:t>
            </a:r>
          </a:p>
          <a:p>
            <a:pPr eaLnBrk="1" hangingPunct="1">
              <a:defRPr/>
            </a:pPr>
            <a:r>
              <a:rPr lang="es-AR" sz="2000" dirty="0" smtClean="0"/>
              <a:t>Acometer – avanzar contra el enemigo; lanzarse al ataque 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000" dirty="0" smtClean="0"/>
              <a:t>Desaforado –desmedido; extremadamente grande</a:t>
            </a:r>
          </a:p>
          <a:p>
            <a:pPr eaLnBrk="1" hangingPunct="1">
              <a:defRPr/>
            </a:pPr>
            <a:r>
              <a:rPr lang="es-AR" sz="2000" dirty="0" smtClean="0"/>
              <a:t>Disparate – locura estupidez</a:t>
            </a:r>
          </a:p>
          <a:p>
            <a:pPr eaLnBrk="1" hangingPunct="1">
              <a:defRPr/>
            </a:pPr>
            <a:r>
              <a:rPr lang="es-AR" sz="2000" dirty="0" smtClean="0"/>
              <a:t>Injuriar – insultar con malas palabras</a:t>
            </a:r>
          </a:p>
          <a:p>
            <a:pPr eaLnBrk="1" hangingPunct="1">
              <a:defRPr/>
            </a:pPr>
            <a:r>
              <a:rPr lang="es-AR" sz="2000" dirty="0" smtClean="0"/>
              <a:t>Esgrima – deporte o arte del manejo de la espada o del sable; arte de pelear con arma blanca, la espada o el cuchillo</a:t>
            </a:r>
          </a:p>
          <a:p>
            <a:pPr eaLnBrk="1" hangingPunct="1">
              <a:defRPr/>
            </a:pPr>
            <a:r>
              <a:rPr lang="es-AR" sz="2000" dirty="0" smtClean="0"/>
              <a:t>Filo – borde agudo, cortante, del cuchillo</a:t>
            </a:r>
          </a:p>
          <a:p>
            <a:pPr eaLnBrk="1" hangingPunct="1">
              <a:defRPr/>
            </a:pPr>
            <a:r>
              <a:rPr lang="es-AR" sz="2000" dirty="0" smtClean="0"/>
              <a:t>Acaso- </a:t>
            </a:r>
            <a:r>
              <a:rPr lang="es-AR" sz="2000" smtClean="0"/>
              <a:t>tal vez; </a:t>
            </a:r>
            <a:r>
              <a:rPr lang="es-AR" sz="2000" dirty="0" smtClean="0"/>
              <a:t>posiblemente</a:t>
            </a:r>
          </a:p>
          <a:p>
            <a:pPr eaLnBrk="1" hangingPunct="1">
              <a:defRPr/>
            </a:pPr>
            <a:endParaRPr lang="es-AR" sz="24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s-AR" sz="3200" smtClean="0">
                <a:latin typeface="Andalus" pitchFamily="2" charset="-78"/>
              </a:rPr>
              <a:t>“La muerte y la brújula”</a:t>
            </a:r>
            <a:br>
              <a:rPr lang="es-AR" sz="3200" smtClean="0">
                <a:latin typeface="Andalus" pitchFamily="2" charset="-78"/>
              </a:rPr>
            </a:br>
            <a:r>
              <a:rPr lang="es-AR" sz="3200" smtClean="0">
                <a:latin typeface="Andalus" pitchFamily="2" charset="-78"/>
              </a:rPr>
              <a:t>Jorge Luis Borges</a:t>
            </a:r>
            <a:br>
              <a:rPr lang="es-AR" sz="3200" smtClean="0">
                <a:latin typeface="Andalus" pitchFamily="2" charset="-78"/>
              </a:rPr>
            </a:br>
            <a:r>
              <a:rPr lang="es-AR" sz="3200" smtClean="0">
                <a:latin typeface="Andalus" pitchFamily="2" charset="-78"/>
              </a:rPr>
              <a:t>(Argentina)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Brújula – instrumento de navegación con aguja que apunta al norte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Temerario – atrevido; imprudente; sin fundamento adecuado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Aborrecer – odiar; detestar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Postergar – aplazar; posponer; dejar para m</a:t>
            </a:r>
            <a:r>
              <a:rPr lang="es-AR" sz="2000" dirty="0" smtClean="0">
                <a:latin typeface="Andalus" pitchFamily="2" charset="-78"/>
                <a:cs typeface="Tahoma" pitchFamily="34" charset="0"/>
              </a:rPr>
              <a:t>á</a:t>
            </a:r>
            <a:r>
              <a:rPr lang="es-AR" sz="2000" dirty="0" smtClean="0">
                <a:latin typeface="Andalus" pitchFamily="2" charset="-78"/>
              </a:rPr>
              <a:t>s tarde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Puñalada – herida hecha con puñal; cuchillada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Efímero – pasajero; no duradero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Tiroteo – numerosos disparos de armas de fuego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Vincular – enlazar; conectar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Azar – casualidad; lo impredecible; vicisitud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Abrumar – agobiar; sobrecargar de preocupaciones o trabajo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Simulacro  - cosa fingida; representación de apariencia real pero falsa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Descifrar – resolver; descubrir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smtClean="0">
                <a:latin typeface="Andalus" pitchFamily="2" charset="-78"/>
              </a:rPr>
              <a:t>Ocaso - atardecer; puesta del sol; crepúsculo vespertino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Recóndito – secreto; difícil de descubrir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000" dirty="0" smtClean="0">
                <a:latin typeface="Andalus" pitchFamily="2" charset="-78"/>
              </a:rPr>
              <a:t>Aniquilar – destruir por completo; liquidar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“Continuidad de los parques”</a:t>
            </a:r>
            <a:br>
              <a:rPr lang="en-US" sz="3200" dirty="0" smtClean="0"/>
            </a:br>
            <a:r>
              <a:rPr lang="en-US" sz="3200" dirty="0" smtClean="0"/>
              <a:t>Julio Cortázar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Finca – propiedad agrícola, con casa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Trama – progresión de la acción en una novela, cuento u obra de teatro; argumento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Apoderado – abogado; agente; representante en asuntos legales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Mayordomo – empleado encargado de una finca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Terciopelo – tela fina y lustrosa</a:t>
            </a:r>
            <a:endParaRPr lang="es-AR" sz="20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Concertarse – juntarse; unirse; ponerse de acuerdo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Receloso- desconfiado; suspicaz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Puñal – arma blanca; cuchillo; daga; bacón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Coartada – historia preparada de antemano para evadir la culpabilidad</a:t>
            </a:r>
            <a:endParaRPr lang="es-AR" sz="20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dirty="0" smtClean="0">
                <a:latin typeface="Andalus" pitchFamily="18" charset="-78"/>
                <a:cs typeface="Andalus" pitchFamily="18" charset="-78"/>
              </a:rPr>
              <a:t>La casa de Bernarda Alba</a:t>
            </a:r>
            <a:br>
              <a:rPr lang="es-AR" sz="2800" dirty="0" smtClean="0">
                <a:latin typeface="Andalus" pitchFamily="18" charset="-78"/>
                <a:cs typeface="Andalus" pitchFamily="18" charset="-78"/>
              </a:rPr>
            </a:br>
            <a:r>
              <a:rPr lang="es-AR" sz="2800" dirty="0" smtClean="0">
                <a:latin typeface="Andalus" pitchFamily="18" charset="-78"/>
                <a:cs typeface="Andalus" pitchFamily="18" charset="-78"/>
              </a:rPr>
              <a:t>Acto I</a:t>
            </a:r>
            <a:br>
              <a:rPr lang="es-AR" sz="2800" dirty="0" smtClean="0">
                <a:latin typeface="Andalus" pitchFamily="18" charset="-78"/>
                <a:cs typeface="Andalus" pitchFamily="18" charset="-78"/>
              </a:rPr>
            </a:br>
            <a:r>
              <a:rPr lang="es-AR" sz="2800" dirty="0" smtClean="0">
                <a:latin typeface="Andalus" pitchFamily="18" charset="-78"/>
                <a:cs typeface="Andalus" pitchFamily="18" charset="-78"/>
              </a:rPr>
              <a:t>Federico García Lorca</a:t>
            </a:r>
            <a:endParaRPr lang="es-AR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Umbroso – sombrío; también sombreado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Doblar – sonar; tocar un luto (una campana)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Fastidiarse – molestarse, enfadarse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Hartarse – cansarse; acabársele a uno la paciencia; comer hasta llenarse el estómago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Duelo – reunión de parientes y amigos que asisten a los funerales de alguien, también periodo de luto</a:t>
            </a:r>
            <a:endParaRPr lang="es-AR" sz="20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Sujetar – retener; tener sin libertad de movimiento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Desahogarse – aliviarse uno en las aflicciones o penas, exteriorizándolas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Sumiso – obediente; subyugado, amansado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Estrenar – usar o exhibir por primera vez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Arrastrar – llevar por el suelo, tirando</a:t>
            </a:r>
          </a:p>
          <a:p>
            <a:pPr>
              <a:defRPr/>
            </a:pPr>
            <a:endParaRPr lang="es-AR" sz="1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La noche boca arriba”</a:t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Julio Cortázar</a:t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endParaRPr lang="en-US" sz="36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Ficha – papeleta o tarjeta que contiene datos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Pantano – terreno húmedo; marisma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Ciénaga – a atascadero; sitio lleno de lodo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Tinieblas – oscuridad profunda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Azotar – golpear, especialmente con látigo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Suplica – ruego</a:t>
            </a:r>
          </a:p>
          <a:p>
            <a:pPr>
              <a:defRPr/>
            </a:pPr>
            <a:endParaRPr lang="es-AR" sz="24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Soga – cuerda gruesa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Acoso – persecución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Calabozo – cárcel; prisión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Zafarse – desatarse; librarse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Aterrado – lleno de terror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Vigilia – condición de estar despierto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Modorra – sensación de tener sueno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Súbito – repentino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Hoguera – fuego grande, generalmente para celebrar ocasiones festivas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Chac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Mool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Carlos Fuentes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Trecho – distancia (entre dos puntos)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Féretro – caja de muerto ataúd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Hedor – mal olor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Cotidiano – diario; de todos los días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Sumo – máximo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Descreído – irreligioso; no creyente; escéptico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Lúgubre – triste; sombrío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Efímero – de corta duración; pasajero</a:t>
            </a:r>
          </a:p>
          <a:p>
            <a:pPr>
              <a:defRPr/>
            </a:pPr>
            <a:endParaRPr lang="es-AR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Descabellado – loco; disparatado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Bofetada – golpe dado en la cara; sopapo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Toparse con – encontrarse con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Derrumbe – desplome; colapso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Canoso – con canas; de pelo gris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Entierro – funeral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Teñir – pintar; dar tintes o colores</a:t>
            </a:r>
          </a:p>
          <a:p>
            <a:pPr>
              <a:defRPr/>
            </a:pPr>
            <a:endParaRPr lang="es-AR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El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burlador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de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Sevilla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Tirso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de Molina</a:t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Acto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primero</a:t>
            </a:r>
            <a:endParaRPr lang="en-US" sz="32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Osar – atreverse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Mocedad – juventud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Sosiego – calma; tranquilidad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Madrugar – levantarse temprano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Desdicha – infortunio; mala suerte</a:t>
            </a:r>
          </a:p>
          <a:p>
            <a:pPr>
              <a:defRPr/>
            </a:pPr>
            <a:endParaRPr lang="es-AR" dirty="0" smtClean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es-A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Notorio – bien sabido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Congoja – aflicción; pena profunda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Desatino – disparate,</a:t>
            </a:r>
          </a:p>
          <a:p>
            <a:pPr>
              <a:buFont typeface="Wingdings" pitchFamily="2" charset="2"/>
              <a:buNone/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   locura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Cuerdo – racional ;que está en su juicio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Soberbia – orgullo; arrogancia</a:t>
            </a:r>
          </a:p>
          <a:p>
            <a:pPr>
              <a:buFont typeface="Wingdings" pitchFamily="2" charset="2"/>
              <a:buNone/>
              <a:defRPr/>
            </a:pPr>
            <a:endParaRPr lang="es-AR" dirty="0" smtClean="0"/>
          </a:p>
          <a:p>
            <a:pPr>
              <a:buFont typeface="Wingdings" pitchFamily="2" charset="2"/>
              <a:buNone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El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burlador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de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Sevilla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Tirso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de Molina</a:t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Acto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segundo</a:t>
            </a:r>
            <a:endParaRPr lang="es-AR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Temerario – imprudente; arriesgado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Desterrado – expulsado de la tierra de uno; exilado, exiliado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Peregrino – viajero; especialmente el que se dirige a un lugar santo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Ocaso – puesta del sol; anochecer</a:t>
            </a:r>
            <a:endParaRPr lang="es-AR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038600" cy="4530725"/>
          </a:xfrm>
        </p:spPr>
        <p:txBody>
          <a:bodyPr/>
          <a:lstStyle/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Apaciguar – calmar; tranquilizar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Homicida – asesino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Emula – imitar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Admirar – asombrar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menguante – reducida; se refiere a esa fase de la luna</a:t>
            </a:r>
          </a:p>
          <a:p>
            <a:pPr>
              <a:defRPr/>
            </a:pPr>
            <a:r>
              <a:rPr lang="es-AR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Agüero – señal; indicio; presagio</a:t>
            </a:r>
            <a:endParaRPr lang="es-AR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El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burlador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de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Sevilla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Tirso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de Molina</a:t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Acto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tercero</a:t>
            </a:r>
            <a:endParaRPr lang="es-AR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Alumbrar – dar luz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Delito – infracción penal; acto ilegal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Injuria – agravio; insulto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Difunto -  muerto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Rendirse – entregarse; doblegarse; darse por vencido</a:t>
            </a:r>
            <a:endParaRPr lang="es-AR" sz="24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Posada – hospedaje; alojamiento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Cólera – ira; enojo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Otorgar – conceder; conferir; dar como premio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Alcázar – castillo construido por ,los musulmanes</a:t>
            </a:r>
          </a:p>
          <a:p>
            <a:pPr>
              <a:defRPr/>
            </a:pPr>
            <a:r>
              <a:rPr lang="es-AR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Pavor – gran miedo</a:t>
            </a:r>
            <a:endParaRPr lang="es-AR" sz="24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Dos Palabras</a:t>
            </a:r>
            <a:br>
              <a:rPr lang="es-AR" dirty="0" smtClean="0"/>
            </a:br>
            <a:r>
              <a:rPr lang="es-AR" dirty="0" smtClean="0"/>
              <a:t>Isabel Allende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/>
              <a:t>Acierto – buena decisión; idea que da en el blanco</a:t>
            </a:r>
          </a:p>
          <a:p>
            <a:pPr>
              <a:defRPr/>
            </a:pPr>
            <a:r>
              <a:rPr lang="es-AR" sz="2000" dirty="0" smtClean="0"/>
              <a:t>Espejismo – ilusión, una visión irreal</a:t>
            </a:r>
          </a:p>
          <a:p>
            <a:pPr>
              <a:defRPr/>
            </a:pPr>
            <a:r>
              <a:rPr lang="es-AR" sz="2000" dirty="0" smtClean="0"/>
              <a:t>Tozudo – terco empecinado, cabeza dura</a:t>
            </a:r>
          </a:p>
          <a:p>
            <a:pPr>
              <a:defRPr/>
            </a:pPr>
            <a:r>
              <a:rPr lang="es-AR" sz="2000" dirty="0" smtClean="0"/>
              <a:t>Turbio – impuro; sucio</a:t>
            </a:r>
          </a:p>
          <a:p>
            <a:pPr>
              <a:defRPr/>
            </a:pPr>
            <a:r>
              <a:rPr lang="es-AR" sz="2000" dirty="0" smtClean="0"/>
              <a:t>Atónito – asombrado; muy sorprendido</a:t>
            </a:r>
          </a:p>
          <a:p>
            <a:pPr>
              <a:defRPr/>
            </a:pPr>
            <a:r>
              <a:rPr lang="es-AR" sz="2000" dirty="0" smtClean="0"/>
              <a:t>Irrumpir – entrar súbitamente</a:t>
            </a:r>
          </a:p>
          <a:p>
            <a:pPr>
              <a:defRPr/>
            </a:pPr>
            <a:r>
              <a:rPr lang="es-AR" sz="2000" dirty="0" smtClean="0"/>
              <a:t>Atropellar – pisar; empujar; maltratar</a:t>
            </a:r>
            <a:endParaRPr lang="es-AR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/>
              <a:t>Desplomarse – caerse; venirse abajo</a:t>
            </a:r>
          </a:p>
          <a:p>
            <a:pPr>
              <a:defRPr/>
            </a:pPr>
            <a:r>
              <a:rPr lang="es-AR" sz="2000" dirty="0" smtClean="0"/>
              <a:t>Descifrar- entender; penetrar el significado de algo</a:t>
            </a:r>
          </a:p>
          <a:p>
            <a:pPr>
              <a:defRPr/>
            </a:pPr>
            <a:r>
              <a:rPr lang="es-AR" sz="2000" dirty="0" smtClean="0"/>
              <a:t>Fiero – feroz</a:t>
            </a:r>
          </a:p>
          <a:p>
            <a:pPr>
              <a:defRPr/>
            </a:pPr>
            <a:r>
              <a:rPr lang="es-AR" sz="2000" dirty="0" smtClean="0"/>
              <a:t>Comicios – elecciones</a:t>
            </a:r>
          </a:p>
          <a:p>
            <a:pPr>
              <a:defRPr/>
            </a:pPr>
            <a:r>
              <a:rPr lang="es-AR" sz="2000" dirty="0" smtClean="0"/>
              <a:t>Descartar – desechar; eliminar</a:t>
            </a:r>
          </a:p>
          <a:p>
            <a:pPr>
              <a:defRPr/>
            </a:pPr>
            <a:r>
              <a:rPr lang="es-AR" sz="2000" dirty="0" smtClean="0"/>
              <a:t>Botín – despojo; producto de un robo o saqueo</a:t>
            </a:r>
          </a:p>
          <a:p>
            <a:pPr>
              <a:defRPr/>
            </a:pPr>
            <a:r>
              <a:rPr lang="es-AR" sz="2000" dirty="0" smtClean="0"/>
              <a:t>Deslumbrado – fascinado; impresionado</a:t>
            </a:r>
          </a:p>
          <a:p>
            <a:pPr>
              <a:defRPr/>
            </a:pPr>
            <a:r>
              <a:rPr lang="es-AR" sz="2000" dirty="0" smtClean="0"/>
              <a:t>Conmover – emocionar </a:t>
            </a:r>
            <a:r>
              <a:rPr lang="es-AR" sz="2000" smtClean="0"/>
              <a:t>; afectar</a:t>
            </a:r>
            <a:endParaRPr lang="es-AR" sz="2000" dirty="0" smtClean="0"/>
          </a:p>
          <a:p>
            <a:pPr>
              <a:defRPr/>
            </a:pPr>
            <a:endParaRPr lang="es-AR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dirty="0" smtClean="0"/>
              <a:t>San Manuel Bueno, mártir</a:t>
            </a:r>
            <a:br>
              <a:rPr lang="es-AR" sz="2800" dirty="0" smtClean="0"/>
            </a:br>
            <a:r>
              <a:rPr lang="es-AR" sz="2800" dirty="0" smtClean="0"/>
              <a:t>Miguel de Unamuno y Jugo</a:t>
            </a:r>
            <a:br>
              <a:rPr lang="es-AR" sz="2800" dirty="0" smtClean="0"/>
            </a:br>
            <a:r>
              <a:rPr lang="es-AR" sz="2800" dirty="0" smtClean="0"/>
              <a:t>España</a:t>
            </a:r>
            <a:endParaRPr lang="es-A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/>
              <a:t>Erguido – derecho; en alto</a:t>
            </a:r>
          </a:p>
          <a:p>
            <a:pPr>
              <a:defRPr/>
            </a:pPr>
            <a:r>
              <a:rPr lang="es-AR" sz="2000" dirty="0" smtClean="0"/>
              <a:t>Atenerse a – hacer caso a; seguir; guiarse por</a:t>
            </a:r>
          </a:p>
          <a:p>
            <a:pPr>
              <a:defRPr/>
            </a:pPr>
            <a:r>
              <a:rPr lang="es-AR" sz="2000" dirty="0" smtClean="0"/>
              <a:t>Medrar – prosperar; crecer; mejorar</a:t>
            </a:r>
          </a:p>
          <a:p>
            <a:pPr>
              <a:defRPr/>
            </a:pPr>
            <a:r>
              <a:rPr lang="es-AR" sz="2000" dirty="0" smtClean="0"/>
              <a:t>Desahuciar – echar a la calle al que reside en una casa, privar a uno de esperanza</a:t>
            </a:r>
          </a:p>
          <a:p>
            <a:pPr>
              <a:defRPr/>
            </a:pPr>
            <a:r>
              <a:rPr lang="es-AR" sz="2000" dirty="0" smtClean="0"/>
              <a:t>Báculo – especie de bastón, en sentido figurado, apoyo, sostén</a:t>
            </a:r>
          </a:p>
          <a:p>
            <a:pPr>
              <a:buFont typeface="Wingdings" pitchFamily="2" charset="2"/>
              <a:buNone/>
              <a:defRPr/>
            </a:pPr>
            <a:endParaRPr lang="es-AR" sz="2000" dirty="0" smtClean="0"/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endParaRPr lang="es-AR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/>
              <a:t>Díscolo – renuente a obedecer; rebelde</a:t>
            </a:r>
          </a:p>
          <a:p>
            <a:pPr>
              <a:defRPr/>
            </a:pPr>
            <a:r>
              <a:rPr lang="es-AR" sz="2000" dirty="0" smtClean="0"/>
              <a:t>Regocijo – alegría grande, gozo</a:t>
            </a:r>
          </a:p>
          <a:p>
            <a:pPr>
              <a:defRPr/>
            </a:pPr>
            <a:r>
              <a:rPr lang="es-AR" sz="2000" dirty="0" smtClean="0"/>
              <a:t>Ociosidad – ocio, inacción; desidia</a:t>
            </a:r>
          </a:p>
          <a:p>
            <a:pPr>
              <a:defRPr/>
            </a:pPr>
            <a:r>
              <a:rPr lang="es-AR" sz="2000" dirty="0" smtClean="0"/>
              <a:t>Faenas – ares, deberes, quehaceres</a:t>
            </a:r>
          </a:p>
          <a:p>
            <a:pPr>
              <a:defRPr/>
            </a:pPr>
            <a:r>
              <a:rPr lang="es-AR" sz="2000" smtClean="0"/>
              <a:t>Titiritero </a:t>
            </a:r>
            <a:r>
              <a:rPr lang="es-AR" sz="2000" dirty="0" smtClean="0"/>
              <a:t>– el que maneja títeres o marionetas</a:t>
            </a:r>
          </a:p>
          <a:p>
            <a:pPr>
              <a:defRPr/>
            </a:pPr>
            <a:r>
              <a:rPr lang="es-AR" sz="2000" dirty="0" smtClean="0"/>
              <a:t>Cotidiano – propio de lo que sucede todos los días</a:t>
            </a:r>
          </a:p>
          <a:p>
            <a:pPr>
              <a:defRPr/>
            </a:pPr>
            <a:r>
              <a:rPr lang="es-AR" sz="2000" dirty="0" smtClean="0"/>
              <a:t>Zafio – ignorante; rudo; iletrado</a:t>
            </a:r>
            <a:endParaRPr lang="es-AR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Ay de mi Alhama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/>
              <a:t>Moro – natural del  norte de </a:t>
            </a:r>
            <a:r>
              <a:rPr lang="es-AR" sz="2000" dirty="0" err="1" smtClean="0"/>
              <a:t>Africa</a:t>
            </a: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Ganar – salir victorioso</a:t>
            </a:r>
          </a:p>
          <a:p>
            <a:pPr>
              <a:defRPr/>
            </a:pPr>
            <a:r>
              <a:rPr lang="es-AR" sz="2000" dirty="0" smtClean="0"/>
              <a:t>Mensajero – el  que lleva un recado o noticia</a:t>
            </a:r>
          </a:p>
          <a:p>
            <a:pPr>
              <a:defRPr/>
            </a:pPr>
            <a:r>
              <a:rPr lang="es-AR" sz="2000" dirty="0" smtClean="0"/>
              <a:t>Descabalgar – bajar; desmontar</a:t>
            </a:r>
          </a:p>
          <a:p>
            <a:pPr>
              <a:defRPr/>
            </a:pPr>
            <a:r>
              <a:rPr lang="es-AR" sz="2000" dirty="0" smtClean="0"/>
              <a:t>Cabalgar – ir montado en caballo</a:t>
            </a:r>
          </a:p>
          <a:p>
            <a:pPr>
              <a:defRPr/>
            </a:pPr>
            <a:r>
              <a:rPr lang="es-AR" sz="2000" dirty="0" smtClean="0"/>
              <a:t>Cajas – aquí, tambores</a:t>
            </a:r>
          </a:p>
          <a:p>
            <a:pPr>
              <a:defRPr/>
            </a:pPr>
            <a:r>
              <a:rPr lang="es-AR" sz="2000" dirty="0" smtClean="0"/>
              <a:t>Son (m) sonido rítmico producido con instrumentos</a:t>
            </a:r>
          </a:p>
          <a:p>
            <a:pPr>
              <a:defRPr/>
            </a:pPr>
            <a:r>
              <a:rPr lang="es-AR" sz="2000" dirty="0" smtClean="0"/>
              <a:t>Marte – dios de la guerra en la antigua Roma  </a:t>
            </a:r>
          </a:p>
          <a:p>
            <a:pPr>
              <a:defRPr/>
            </a:pPr>
            <a:endParaRPr lang="es-A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Nueva desdicha – noticia de un infortunio; mala noticia</a:t>
            </a:r>
          </a:p>
          <a:p>
            <a:pPr>
              <a:defRPr/>
            </a:pPr>
            <a:r>
              <a:rPr lang="es-AR" dirty="0" smtClean="0"/>
              <a:t>Tornadizo – aquí se refiere a los conversos que han cambiado de religión por conveniencia política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2800" dirty="0" smtClean="0">
                <a:latin typeface="Andalus" pitchFamily="18" charset="-78"/>
                <a:cs typeface="Andalus" pitchFamily="18" charset="-78"/>
              </a:rPr>
              <a:t>La casa de Bernarda Alba</a:t>
            </a:r>
            <a:br>
              <a:rPr lang="es-AR" sz="2800" dirty="0" smtClean="0">
                <a:latin typeface="Andalus" pitchFamily="18" charset="-78"/>
                <a:cs typeface="Andalus" pitchFamily="18" charset="-78"/>
              </a:rPr>
            </a:br>
            <a:r>
              <a:rPr lang="es-AR" sz="2800" dirty="0" smtClean="0">
                <a:latin typeface="Andalus" pitchFamily="18" charset="-78"/>
                <a:cs typeface="Andalus" pitchFamily="18" charset="-78"/>
              </a:rPr>
              <a:t>Acto II</a:t>
            </a:r>
            <a:br>
              <a:rPr lang="es-AR" sz="2800" dirty="0" smtClean="0">
                <a:latin typeface="Andalus" pitchFamily="18" charset="-78"/>
                <a:cs typeface="Andalus" pitchFamily="18" charset="-78"/>
              </a:rPr>
            </a:br>
            <a:r>
              <a:rPr lang="es-AR" sz="2800" dirty="0" smtClean="0">
                <a:latin typeface="Andalus" pitchFamily="18" charset="-78"/>
                <a:cs typeface="Andalus" pitchFamily="18" charset="-78"/>
              </a:rPr>
              <a:t>Federico García Lorca</a:t>
            </a:r>
            <a:endParaRPr lang="es-A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Reventar – hacer explosión; estallar; morir violentamente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Chocar – encontrarse una cosa con otra violentamente; disgustar; extrañar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Parto –acción y proceso de dar a luz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Pérfido – desleal; traidor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Desafiar – provocar a combate; enfrentarse a lo que se le manda a uno</a:t>
            </a:r>
          </a:p>
          <a:p>
            <a:pPr>
              <a:defRPr/>
            </a:pPr>
            <a:endParaRPr lang="es-A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defRPr/>
            </a:pPr>
            <a:endParaRPr lang="es-AR" sz="1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Empeñarse – insistir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Barrunto – conjetura; sospecha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Humos  - figuradamente; vanidad; altivez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Deslizarse – casi caerse; escurrirse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Arder – estar encendido; producir llamas; estar quemándose</a:t>
            </a:r>
          </a:p>
          <a:p>
            <a:pPr>
              <a:defRPr/>
            </a:pPr>
            <a:endParaRPr lang="es-AR" sz="20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sz="4000" dirty="0" smtClean="0">
                <a:latin typeface="Andalus" pitchFamily="18" charset="-78"/>
                <a:cs typeface="Andalus" pitchFamily="18" charset="-78"/>
              </a:rPr>
              <a:t>La casa de Bernarda Alba</a:t>
            </a:r>
            <a:br>
              <a:rPr lang="es-AR" sz="4000" dirty="0" smtClean="0">
                <a:latin typeface="Andalus" pitchFamily="18" charset="-78"/>
                <a:cs typeface="Andalus" pitchFamily="18" charset="-78"/>
              </a:rPr>
            </a:br>
            <a:r>
              <a:rPr lang="es-AR" sz="4000" dirty="0" smtClean="0">
                <a:latin typeface="Andalus" pitchFamily="18" charset="-78"/>
                <a:cs typeface="Andalus" pitchFamily="18" charset="-78"/>
              </a:rPr>
              <a:t>Acto III</a:t>
            </a:r>
            <a:br>
              <a:rPr lang="es-AR" sz="4000" dirty="0" smtClean="0">
                <a:latin typeface="Andalus" pitchFamily="18" charset="-78"/>
                <a:cs typeface="Andalus" pitchFamily="18" charset="-78"/>
              </a:rPr>
            </a:br>
            <a:r>
              <a:rPr lang="es-AR" sz="4000" dirty="0" smtClean="0">
                <a:latin typeface="Andalus" pitchFamily="18" charset="-78"/>
                <a:cs typeface="Andalus" pitchFamily="18" charset="-78"/>
              </a:rPr>
              <a:t>Federico García Lorca</a:t>
            </a:r>
            <a:endParaRPr lang="es-A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30725"/>
          </a:xfrm>
        </p:spPr>
        <p:txBody>
          <a:bodyPr/>
          <a:lstStyle/>
          <a:p>
            <a:pPr>
              <a:defRPr/>
            </a:pPr>
            <a:r>
              <a:rPr lang="es-AR" sz="2000" dirty="0" smtClean="0"/>
              <a:t>Sinsabores – pesares; desazones; disgustos; pesadumbres.</a:t>
            </a:r>
          </a:p>
          <a:p>
            <a:pPr>
              <a:defRPr/>
            </a:pPr>
            <a:r>
              <a:rPr lang="es-AR" sz="2000" dirty="0" smtClean="0"/>
              <a:t>Desganado – sin ganas; sin apetito.</a:t>
            </a:r>
          </a:p>
          <a:p>
            <a:pPr>
              <a:defRPr/>
            </a:pPr>
            <a:r>
              <a:rPr lang="es-AR" sz="2000" dirty="0" smtClean="0"/>
              <a:t>Bregar – luchar; esforzarse; hacer esfuerzos.</a:t>
            </a:r>
          </a:p>
          <a:p>
            <a:pPr>
              <a:defRPr/>
            </a:pPr>
            <a:r>
              <a:rPr lang="es-AR" sz="2000" dirty="0" smtClean="0"/>
              <a:t>Tronchar – partir o romper con violencia</a:t>
            </a:r>
          </a:p>
          <a:p>
            <a:pPr>
              <a:defRPr/>
            </a:pPr>
            <a:r>
              <a:rPr lang="es-AR" sz="2000" dirty="0" smtClean="0"/>
              <a:t>Hundir – meter debajo de la tierra o del agua;  sumergir o derrumbar.</a:t>
            </a:r>
            <a:endParaRPr lang="es-AR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30725"/>
          </a:xfrm>
        </p:spPr>
        <p:txBody>
          <a:bodyPr/>
          <a:lstStyle/>
          <a:p>
            <a:pPr>
              <a:defRPr/>
            </a:pPr>
            <a:r>
              <a:rPr lang="es-AR" sz="2000" dirty="0" smtClean="0"/>
              <a:t>Brío – espíritu de resolución; vigor; fuerza; elán.</a:t>
            </a:r>
          </a:p>
          <a:p>
            <a:pPr>
              <a:defRPr/>
            </a:pPr>
            <a:r>
              <a:rPr lang="es-AR" sz="2000" dirty="0" smtClean="0"/>
              <a:t>Arrebatar – arrancar; tomar o quitar con violencia</a:t>
            </a:r>
          </a:p>
          <a:p>
            <a:pPr>
              <a:defRPr/>
            </a:pPr>
            <a:r>
              <a:rPr lang="es-AR" sz="2000" dirty="0" smtClean="0"/>
              <a:t>Embozo – encubrimiento; falsedad; mentira para ocultar algo.</a:t>
            </a:r>
          </a:p>
          <a:p>
            <a:pPr>
              <a:defRPr/>
            </a:pPr>
            <a:r>
              <a:rPr lang="es-AR" sz="2000" dirty="0" smtClean="0"/>
              <a:t>Disparo – tiro de arma de fuego.</a:t>
            </a:r>
          </a:p>
          <a:p>
            <a:pPr>
              <a:defRPr/>
            </a:pPr>
            <a:r>
              <a:rPr lang="es-AR" sz="2000" dirty="0" smtClean="0"/>
              <a:t>Dichoso – feliz, venturoso; afortunado.</a:t>
            </a:r>
          </a:p>
          <a:p>
            <a:pPr>
              <a:defRPr/>
            </a:pPr>
            <a:endParaRPr 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800" smtClean="0">
                <a:latin typeface="Andalus" pitchFamily="2" charset="-78"/>
              </a:rPr>
              <a:t>No oyes ladrar los perros</a:t>
            </a:r>
            <a:br>
              <a:rPr lang="es-AR" sz="3800" smtClean="0">
                <a:latin typeface="Andalus" pitchFamily="2" charset="-78"/>
              </a:rPr>
            </a:br>
            <a:r>
              <a:rPr lang="es-AR" sz="3800" smtClean="0">
                <a:latin typeface="Andalus" pitchFamily="2" charset="-78"/>
              </a:rPr>
              <a:t>Juan Rulfo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Treparse – encaramarse; subir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Sacudida – movimiento agitado y violento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Trabajado – apretado; agarrado; enlazado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Sonaja – juguete infantil que suene cuando el beb</a:t>
            </a:r>
            <a:r>
              <a:rPr lang="es-AR" sz="2400" smtClean="0">
                <a:latin typeface="Andalus" pitchFamily="2" charset="-78"/>
                <a:cs typeface="Tahoma" pitchFamily="34" charset="0"/>
              </a:rPr>
              <a:t>é lo agita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  <a:cs typeface="Tahoma" pitchFamily="34" charset="0"/>
              </a:rPr>
              <a:t>Enderezarse – pararse; ponerse derecho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Difunto – muerto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Rabioso – de mal genio; enojadizo; furioso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Sostén – fuente de apoyo económico o moral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A estas alturas – ya; ahora; en este momento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Sollozar – llorar convulsivamente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Soneto XXIII</a:t>
            </a:r>
            <a:br>
              <a:rPr lang="es-AR" dirty="0" smtClean="0"/>
            </a:br>
            <a:r>
              <a:rPr lang="es-AR" dirty="0" smtClean="0"/>
              <a:t>Garcilaso de la Vega</a:t>
            </a:r>
            <a:endParaRPr lang="es-A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Gesto – rostro; cara; expresión</a:t>
            </a:r>
          </a:p>
          <a:p>
            <a:pPr>
              <a:defRPr/>
            </a:pPr>
            <a:r>
              <a:rPr lang="es-AR" dirty="0" smtClean="0"/>
              <a:t>Honesto – casto; puro</a:t>
            </a:r>
          </a:p>
          <a:p>
            <a:pPr>
              <a:defRPr/>
            </a:pPr>
            <a:r>
              <a:rPr lang="es-AR" dirty="0" smtClean="0"/>
              <a:t>Refrenar – detener</a:t>
            </a:r>
          </a:p>
          <a:p>
            <a:pPr>
              <a:defRPr/>
            </a:pPr>
            <a:r>
              <a:rPr lang="es-AR" dirty="0" smtClean="0"/>
              <a:t>Presto – rápido; pronto</a:t>
            </a:r>
          </a:p>
          <a:p>
            <a:pPr>
              <a:defRPr/>
            </a:pPr>
            <a:r>
              <a:rPr lang="es-AR" dirty="0" smtClean="0"/>
              <a:t>Enhiesto – erguido; elevado</a:t>
            </a:r>
          </a:p>
          <a:p>
            <a:pPr>
              <a:defRPr/>
            </a:pPr>
            <a:r>
              <a:rPr lang="es-AR" dirty="0" smtClean="0"/>
              <a:t>Mudar – cambiar; transformar; alterar</a:t>
            </a:r>
            <a:endParaRPr lang="es-A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Esparcir </a:t>
            </a:r>
            <a:r>
              <a:rPr lang="es-AR" smtClean="0"/>
              <a:t>– dispersar; </a:t>
            </a:r>
            <a:r>
              <a:rPr lang="es-AR" dirty="0" smtClean="0"/>
              <a:t>regar</a:t>
            </a:r>
          </a:p>
          <a:p>
            <a:pPr>
              <a:defRPr/>
            </a:pPr>
            <a:r>
              <a:rPr lang="es-AR" dirty="0" smtClean="0"/>
              <a:t>Airado – iracundo; ofendido; enojado</a:t>
            </a:r>
          </a:p>
          <a:p>
            <a:pPr>
              <a:defRPr/>
            </a:pPr>
            <a:r>
              <a:rPr lang="es-AR" dirty="0" smtClean="0"/>
              <a:t>Cumbre – cima; parte más alta</a:t>
            </a:r>
          </a:p>
          <a:p>
            <a:pPr>
              <a:defRPr/>
            </a:pPr>
            <a:r>
              <a:rPr lang="es-AR" dirty="0" smtClean="0"/>
              <a:t>Marchitarse – secarse; envejecer; (una hoja por ej.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Poemas de Rubén Darío</a:t>
            </a:r>
            <a:endParaRPr lang="es-A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Ingenuo-inocente; crédulo; de poca experiencia en el mundo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Soberbio – arrogante; altanero; orgulloso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Estremecerse – temblar (de emoción)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Garras – uñas largas de ciertos animales salvajes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Gasa – tela ligera y transparente, generalmente de seda</a:t>
            </a:r>
            <a:endParaRPr lang="es-AR" sz="20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Estuche – funda; contenedor (para una joya)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Roer – consumir poco a poco con los dientes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Pesadumbre – tristeza; aflicción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Rumbo – camino; dirección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Tentar – atraer; despertar deseo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Aguardar – esperar</a:t>
            </a:r>
          </a:p>
          <a:p>
            <a:pPr>
              <a:defRPr/>
            </a:pPr>
            <a:r>
              <a:rPr lang="es-AR" sz="2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Fúnebre – sombrío; que sugiere la muerte</a:t>
            </a:r>
            <a:endParaRPr lang="es-AR" sz="2000" dirty="0">
              <a:solidFill>
                <a:schemeClr val="tx2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s-AR" sz="3800" dirty="0" smtClean="0">
                <a:latin typeface="Andalus" pitchFamily="2" charset="-78"/>
              </a:rPr>
              <a:t>Vocabulario</a:t>
            </a:r>
            <a:br>
              <a:rPr lang="es-AR" sz="3800" dirty="0" smtClean="0">
                <a:latin typeface="Andalus" pitchFamily="2" charset="-78"/>
              </a:rPr>
            </a:br>
            <a:r>
              <a:rPr lang="es-AR" sz="3800" dirty="0" smtClean="0">
                <a:latin typeface="Andalus" pitchFamily="2" charset="-78"/>
              </a:rPr>
              <a:t>El conde Lucanor</a:t>
            </a:r>
            <a:br>
              <a:rPr lang="es-AR" sz="3800" dirty="0" smtClean="0">
                <a:latin typeface="Andalus" pitchFamily="2" charset="-78"/>
              </a:rPr>
            </a:br>
            <a:r>
              <a:rPr lang="es-AR" sz="3800" dirty="0" smtClean="0">
                <a:latin typeface="Andalus" pitchFamily="2" charset="-78"/>
              </a:rPr>
              <a:t>Don Juan Manuel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Mancebo – hombre joven; mozo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Talante – voluntad; disposición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Menguado – pobre; reducido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Maravillado- asombrado; atónito, boquiabierto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Merced – favor; concesión</a:t>
            </a:r>
          </a:p>
          <a:p>
            <a:pPr eaLnBrk="1" hangingPunct="1">
              <a:defRPr/>
            </a:pPr>
            <a:endParaRPr lang="es-AR" sz="2400" dirty="0" smtClean="0">
              <a:latin typeface="Andalus" pitchFamily="2" charset="-78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Placer – complacer; gustar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Recelo – falta de confianza en algo o alguien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Porfiar – insistir</a:t>
            </a:r>
          </a:p>
          <a:p>
            <a:pPr eaLnBrk="1" hangingPunct="1">
              <a:defRPr/>
            </a:pPr>
            <a:r>
              <a:rPr lang="es-AR" sz="2400" smtClean="0">
                <a:latin typeface="Andalus" pitchFamily="2" charset="-78"/>
              </a:rPr>
              <a:t>Saña </a:t>
            </a:r>
            <a:r>
              <a:rPr lang="es-AR" sz="2400" dirty="0" smtClean="0">
                <a:latin typeface="Andalus" pitchFamily="2" charset="-78"/>
              </a:rPr>
              <a:t>– rabia, ira , furia</a:t>
            </a:r>
          </a:p>
          <a:p>
            <a:pPr eaLnBrk="1" hangingPunct="1">
              <a:defRPr/>
            </a:pPr>
            <a:r>
              <a:rPr lang="es-AR" sz="2400" dirty="0" smtClean="0">
                <a:latin typeface="Andalus" pitchFamily="2" charset="-78"/>
              </a:rPr>
              <a:t>Despedazar – corta en pedazos</a:t>
            </a:r>
          </a:p>
          <a:p>
            <a:pPr eaLnBrk="1" hangingPunct="1">
              <a:defRPr/>
            </a:pPr>
            <a:endParaRPr lang="es-AR" sz="2400" dirty="0" smtClean="0">
              <a:latin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669</TotalTime>
  <Words>2957</Words>
  <Application>Microsoft Office PowerPoint</Application>
  <PresentationFormat>On-screen Show (4:3)</PresentationFormat>
  <Paragraphs>428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Andalus</vt:lpstr>
      <vt:lpstr>Arial</vt:lpstr>
      <vt:lpstr>Tahoma</vt:lpstr>
      <vt:lpstr>Wingdings</vt:lpstr>
      <vt:lpstr>Calibri</vt:lpstr>
      <vt:lpstr>Curtain Call</vt:lpstr>
      <vt:lpstr>Slide 1</vt:lpstr>
      <vt:lpstr>El hijo Horacio Quiroga</vt:lpstr>
      <vt:lpstr>La casa de Bernarda Alba Acto I Federico García Lorca</vt:lpstr>
      <vt:lpstr>La casa de Bernarda Alba Acto II Federico García Lorca</vt:lpstr>
      <vt:lpstr>La casa de Bernarda Alba Acto III Federico García Lorca</vt:lpstr>
      <vt:lpstr>No oyes ladrar los perros Juan Rulfo</vt:lpstr>
      <vt:lpstr>Soneto XXIII Garcilaso de la Vega</vt:lpstr>
      <vt:lpstr>Poemas de Rubén Darío</vt:lpstr>
      <vt:lpstr>Vocabulario El conde Lucanor Don Juan Manuel</vt:lpstr>
      <vt:lpstr>Vocabulario poemas de Antonio Machado</vt:lpstr>
      <vt:lpstr> Lazarillo de Tormes  tratado I  (1554) anónimo</vt:lpstr>
      <vt:lpstr>Lazarillo de Tormes Tratado II</vt:lpstr>
      <vt:lpstr>Lazarillo de Tormes Tratado III</vt:lpstr>
      <vt:lpstr>Lazarillo de Tormes Tratado VII</vt:lpstr>
      <vt:lpstr>El ingenioso hidalgo don Quijote de la Mancha  cap I</vt:lpstr>
      <vt:lpstr>El ingenioso hidalgo don Quijote de la Mancha  cap II</vt:lpstr>
      <vt:lpstr>El ingenioso hidalgo don Quijote de la Mancha  cap III</vt:lpstr>
      <vt:lpstr>El ingenioso hidalgo don Quijote de la Mancha  cap IV</vt:lpstr>
      <vt:lpstr>El ingenioso hidalgo don Quijote de la Mancha  cap V</vt:lpstr>
      <vt:lpstr>El ingenioso hidalgo don Quijote de la Mancha  cap VIII</vt:lpstr>
      <vt:lpstr>Un día de estos Gabriel García Márquez</vt:lpstr>
      <vt:lpstr>La siesta del martes Gabriel García Márquez</vt:lpstr>
      <vt:lpstr>La siesta del martes Gabriel García Márquez</vt:lpstr>
      <vt:lpstr>La viuda de Montiel Gabriel García Márquez</vt:lpstr>
      <vt:lpstr>Mi caballo Mago Sabine Ulibarrí </vt:lpstr>
      <vt:lpstr>Poemas de Sor Juana Inés de la Cruz</vt:lpstr>
      <vt:lpstr>“El Sur” Jorge Luis Borges</vt:lpstr>
      <vt:lpstr>“La muerte y la brújula” Jorge Luis Borges (Argentina)</vt:lpstr>
      <vt:lpstr>“Continuidad de los parques” Julio Cortázar </vt:lpstr>
      <vt:lpstr>“La noche boca arriba” Julio Cortázar </vt:lpstr>
      <vt:lpstr>Chac Mool Carlos Fuentes</vt:lpstr>
      <vt:lpstr>El burlador de Sevilla Tirso de Molina Acto primero</vt:lpstr>
      <vt:lpstr>El burlador de Sevilla Tirso de Molina Acto segundo</vt:lpstr>
      <vt:lpstr>El burlador de Sevilla Tirso de Molina Acto tercero</vt:lpstr>
      <vt:lpstr>Dos Palabras Isabel Allende</vt:lpstr>
      <vt:lpstr>San Manuel Bueno, mártir Miguel de Unamuno y Jugo España</vt:lpstr>
      <vt:lpstr>Ay de mi Alhama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El conde Lucanor Don Juan Manuel</dc:title>
  <dc:creator>asaldana</dc:creator>
  <cp:lastModifiedBy>Windows User</cp:lastModifiedBy>
  <cp:revision>97</cp:revision>
  <dcterms:created xsi:type="dcterms:W3CDTF">2010-09-29T14:08:43Z</dcterms:created>
  <dcterms:modified xsi:type="dcterms:W3CDTF">2014-01-13T19:20:45Z</dcterms:modified>
</cp:coreProperties>
</file>