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1"/>
  </p:handoutMasterIdLst>
  <p:sldIdLst>
    <p:sldId id="256" r:id="rId2"/>
    <p:sldId id="319" r:id="rId3"/>
    <p:sldId id="313" r:id="rId4"/>
    <p:sldId id="264" r:id="rId5"/>
    <p:sldId id="318" r:id="rId6"/>
    <p:sldId id="317" r:id="rId7"/>
    <p:sldId id="316" r:id="rId8"/>
    <p:sldId id="310" r:id="rId9"/>
    <p:sldId id="311" r:id="rId10"/>
    <p:sldId id="312" r:id="rId11"/>
    <p:sldId id="304" r:id="rId12"/>
    <p:sldId id="320" r:id="rId13"/>
    <p:sldId id="262" r:id="rId14"/>
    <p:sldId id="305" r:id="rId15"/>
    <p:sldId id="306" r:id="rId16"/>
    <p:sldId id="309" r:id="rId17"/>
    <p:sldId id="307" r:id="rId18"/>
    <p:sldId id="308" r:id="rId19"/>
    <p:sldId id="315" r:id="rId20"/>
    <p:sldId id="289" r:id="rId21"/>
    <p:sldId id="314" r:id="rId22"/>
    <p:sldId id="274" r:id="rId23"/>
    <p:sldId id="282" r:id="rId24"/>
    <p:sldId id="321" r:id="rId25"/>
    <p:sldId id="283" r:id="rId26"/>
    <p:sldId id="284" r:id="rId27"/>
    <p:sldId id="285" r:id="rId28"/>
    <p:sldId id="287" r:id="rId29"/>
    <p:sldId id="294" r:id="rId30"/>
    <p:sldId id="295" r:id="rId31"/>
    <p:sldId id="286" r:id="rId32"/>
    <p:sldId id="290" r:id="rId33"/>
    <p:sldId id="301" r:id="rId34"/>
    <p:sldId id="297" r:id="rId35"/>
    <p:sldId id="298" r:id="rId36"/>
    <p:sldId id="300" r:id="rId37"/>
    <p:sldId id="299" r:id="rId38"/>
    <p:sldId id="288" r:id="rId39"/>
    <p:sldId id="291" r:id="rId4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B2B2B2"/>
    <a:srgbClr val="969696"/>
    <a:srgbClr val="5F5F5F"/>
    <a:srgbClr val="FF9999"/>
    <a:srgbClr val="000099"/>
    <a:srgbClr val="00FFFF"/>
    <a:srgbClr val="FFFF00"/>
    <a:srgbClr val="66FF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932" y="-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84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B166683-293F-457E-9DFA-1A484246F5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40984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7259A9-2AC5-4F6B-B467-C7C2C07CF6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2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711DFE-0323-45F3-AB31-B3ADB19A9A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2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B72B99-3E73-4DA0-A6AF-58662931A6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2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FFC087-EC62-4543-AA3F-A5C03D2335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2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361EAD-4BB8-4293-B426-A3E28366E8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2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526A7F-88A3-4210-88AD-903D160C14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2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920947-CB73-4D7F-AA8D-EF57289677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2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4FD00E-9ADE-4037-AD4E-033B8A5858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2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128D0B-6C81-4032-9F25-A9DE0257D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2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FFD2A4-5A8D-4778-8DC7-09D4803E2B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2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72CFAA-754D-4F0A-98DA-387BCE366F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2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97B0E91-7D46-467B-8DC9-4C50CB4E1C4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ＭＳ Ｐゴシック" pitchFamily="-112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omic Sans MS" pitchFamily="66" charset="0"/>
          <a:ea typeface="ＭＳ Ｐゴシック" pitchFamily="-11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omic Sans MS" pitchFamily="66" charset="0"/>
          <a:ea typeface="ＭＳ Ｐゴシック" pitchFamily="-11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omic Sans MS" pitchFamily="66" charset="0"/>
          <a:ea typeface="ＭＳ Ｐゴシック" pitchFamily="-11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omic Sans MS" pitchFamily="66" charset="0"/>
          <a:ea typeface="ＭＳ Ｐゴシック" pitchFamily="-11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rgbClr val="FFFF00"/>
          </a:solidFill>
          <a:latin typeface="+mn-lt"/>
          <a:ea typeface="ＭＳ Ｐゴシック" pitchFamily="-112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rgbClr val="FFFF00"/>
          </a:solidFill>
          <a:latin typeface="+mn-lt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FFFF00"/>
          </a:solidFill>
          <a:latin typeface="+mn-lt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FFFF00"/>
          </a:solidFill>
          <a:latin typeface="+mn-lt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rgbClr val="FFFF00"/>
          </a:solidFill>
          <a:latin typeface="+mn-lt"/>
          <a:ea typeface="ＭＳ Ｐゴシック" pitchFamily="-112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rgbClr val="FFFF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rgbClr val="FFFF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rgbClr val="FFFF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rgbClr val="FFFF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7" Type="http://schemas.openxmlformats.org/officeDocument/2006/relationships/slide" Target="slide21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9.xml"/><Relationship Id="rId5" Type="http://schemas.openxmlformats.org/officeDocument/2006/relationships/slide" Target="slide10.xml"/><Relationship Id="rId4" Type="http://schemas.openxmlformats.org/officeDocument/2006/relationships/slide" Target="slide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2743200"/>
          </a:xfrm>
        </p:spPr>
        <p:txBody>
          <a:bodyPr/>
          <a:lstStyle/>
          <a:p>
            <a:pPr eaLnBrk="1" hangingPunct="1"/>
            <a:r>
              <a:rPr lang="en-US" sz="6000" smtClean="0"/>
              <a:t>AP de literatura:</a:t>
            </a:r>
            <a:r>
              <a:rPr lang="en-US" smtClean="0"/>
              <a:t/>
            </a:r>
            <a:br>
              <a:rPr lang="en-US" smtClean="0"/>
            </a:br>
            <a:r>
              <a:rPr lang="en-US" sz="2400" smtClean="0"/>
              <a:t/>
            </a:r>
            <a:br>
              <a:rPr lang="en-US" sz="2400" smtClean="0"/>
            </a:br>
            <a:r>
              <a:rPr lang="en-US" smtClean="0">
                <a:solidFill>
                  <a:schemeClr val="accent1"/>
                </a:solidFill>
              </a:rPr>
              <a:t>Introducción a los géneros</a:t>
            </a:r>
            <a:br>
              <a:rPr lang="en-US" smtClean="0">
                <a:solidFill>
                  <a:schemeClr val="accent1"/>
                </a:solidFill>
              </a:rPr>
            </a:br>
            <a:r>
              <a:rPr lang="en-US" smtClean="0">
                <a:solidFill>
                  <a:schemeClr val="accent1"/>
                </a:solidFill>
              </a:rPr>
              <a:t>La poesía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800600"/>
            <a:ext cx="64008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2011</a:t>
            </a: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92163"/>
          </a:xfrm>
        </p:spPr>
        <p:txBody>
          <a:bodyPr/>
          <a:lstStyle/>
          <a:p>
            <a:pPr eaLnBrk="1" hangingPunct="1"/>
            <a:r>
              <a:rPr lang="en-US" smtClean="0"/>
              <a:t>El uso del lenguaje poético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562600"/>
          </a:xfrm>
        </p:spPr>
        <p:txBody>
          <a:bodyPr/>
          <a:lstStyle/>
          <a:p>
            <a:pPr marL="685800" indent="-6858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smtClean="0"/>
              <a:t>Para destacar cierto atributo.</a:t>
            </a:r>
          </a:p>
          <a:p>
            <a:pPr marL="685800" indent="-6858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smtClean="0">
                <a:solidFill>
                  <a:schemeClr val="bg1"/>
                </a:solidFill>
              </a:rPr>
              <a:t>Para despertar emociones. </a:t>
            </a:r>
          </a:p>
          <a:p>
            <a:pPr marL="685800" indent="-6858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smtClean="0"/>
              <a:t>Para embellecer el lenguaje y crear la belleza.</a:t>
            </a:r>
          </a:p>
          <a:p>
            <a:pPr marL="685800" indent="-6858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smtClean="0">
                <a:solidFill>
                  <a:schemeClr val="bg1"/>
                </a:solidFill>
              </a:rPr>
              <a:t>Para usar la rima y la repetición para que sea fácil de recordar (especialmente en los romances).</a:t>
            </a:r>
          </a:p>
          <a:p>
            <a:pPr marL="685800" indent="-6858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smtClean="0"/>
              <a:t>Para intensificar y poner énfasis.</a:t>
            </a:r>
          </a:p>
          <a:p>
            <a:pPr marL="685800" indent="-6858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smtClean="0">
                <a:solidFill>
                  <a:schemeClr val="bg1"/>
                </a:solidFill>
              </a:rPr>
              <a:t>Para evocar una escena, un recuerdo, una memoria.</a:t>
            </a:r>
          </a:p>
          <a:p>
            <a:pPr marL="685800" indent="-6858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smtClean="0"/>
              <a:t>Para conseguir</a:t>
            </a:r>
            <a:r>
              <a:rPr lang="en-US" sz="2800" smtClean="0">
                <a:solidFill>
                  <a:schemeClr val="bg1"/>
                </a:solidFill>
              </a:rPr>
              <a:t> </a:t>
            </a:r>
            <a:r>
              <a:rPr lang="en-US" sz="2800" smtClean="0"/>
              <a:t>mayor armonía.</a:t>
            </a:r>
          </a:p>
          <a:p>
            <a:pPr marL="685800" indent="-6858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smtClean="0">
                <a:solidFill>
                  <a:schemeClr val="bg1"/>
                </a:solidFill>
              </a:rPr>
              <a:t>Para crear dinamismo.</a:t>
            </a:r>
          </a:p>
          <a:p>
            <a:pPr marL="685800" indent="-6858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smtClean="0"/>
              <a:t>Para hacer la rima.</a:t>
            </a:r>
          </a:p>
          <a:p>
            <a:pPr marL="685800" indent="-6858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smtClean="0">
                <a:solidFill>
                  <a:schemeClr val="bg1"/>
                </a:solidFill>
              </a:rPr>
              <a:t>Para jugar con el lenguaje e invitar al lector a participar en el juego literario. </a:t>
            </a:r>
          </a:p>
        </p:txBody>
      </p:sp>
      <p:grpSp>
        <p:nvGrpSpPr>
          <p:cNvPr id="23556" name="Group 7"/>
          <p:cNvGrpSpPr>
            <a:grpSpLocks/>
          </p:cNvGrpSpPr>
          <p:nvPr/>
        </p:nvGrpSpPr>
        <p:grpSpPr bwMode="auto">
          <a:xfrm>
            <a:off x="7391400" y="6400800"/>
            <a:ext cx="1752600" cy="457200"/>
            <a:chOff x="4656" y="4032"/>
            <a:chExt cx="1104" cy="288"/>
          </a:xfrm>
        </p:grpSpPr>
        <p:sp>
          <p:nvSpPr>
            <p:cNvPr id="23557" name="AutoShape 8">
              <a:hlinkClick r:id="rId2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656" y="4032"/>
              <a:ext cx="384" cy="288"/>
            </a:xfrm>
            <a:prstGeom prst="actionButtonBackPrevious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23558" name="Text Box 9"/>
            <p:cNvSpPr txBox="1">
              <a:spLocks noChangeArrowheads="1"/>
            </p:cNvSpPr>
            <p:nvPr/>
          </p:nvSpPr>
          <p:spPr bwMode="auto">
            <a:xfrm>
              <a:off x="5088" y="4089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accent1"/>
                  </a:solidFill>
                </a:rPr>
                <a:t>Poesía</a:t>
              </a:r>
            </a:p>
          </p:txBody>
        </p:sp>
      </p:grpSp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El lenguaje poético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248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200" smtClean="0"/>
              <a:t>También se llaman </a:t>
            </a:r>
            <a:r>
              <a:rPr lang="en-US" sz="3200" smtClean="0">
                <a:solidFill>
                  <a:schemeClr val="bg1"/>
                </a:solidFill>
              </a:rPr>
              <a:t>recursos</a:t>
            </a:r>
            <a:r>
              <a:rPr lang="en-US" sz="3200" smtClean="0"/>
              <a:t> o </a:t>
            </a:r>
            <a:r>
              <a:rPr lang="en-US" sz="3200" smtClean="0">
                <a:solidFill>
                  <a:schemeClr val="bg1"/>
                </a:solidFill>
              </a:rPr>
              <a:t>figuras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smtClean="0"/>
              <a:t>literarios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smtClean="0"/>
              <a:t>estilísticos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smtClean="0"/>
              <a:t>retóricos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smtClean="0"/>
              <a:t>figurativos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smtClean="0"/>
              <a:t>Un grupo se llama ‘</a:t>
            </a:r>
            <a:r>
              <a:rPr lang="en-US" sz="3200" smtClean="0">
                <a:solidFill>
                  <a:schemeClr val="bg1"/>
                </a:solidFill>
              </a:rPr>
              <a:t>tropos</a:t>
            </a:r>
            <a:r>
              <a:rPr lang="en-US" sz="3200" smtClean="0"/>
              <a:t>’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smtClean="0"/>
              <a:t>Clasificaciones:  fonéticas, sintácticas, semánticas y lógicas. </a:t>
            </a:r>
          </a:p>
          <a:p>
            <a:pPr eaLnBrk="1" hangingPunct="1">
              <a:lnSpc>
                <a:spcPct val="90000"/>
              </a:lnSpc>
            </a:pPr>
            <a:endParaRPr lang="en-US" sz="3200" smtClean="0"/>
          </a:p>
        </p:txBody>
      </p:sp>
      <p:grpSp>
        <p:nvGrpSpPr>
          <p:cNvPr id="24580" name="Group 8"/>
          <p:cNvGrpSpPr>
            <a:grpSpLocks/>
          </p:cNvGrpSpPr>
          <p:nvPr/>
        </p:nvGrpSpPr>
        <p:grpSpPr bwMode="auto">
          <a:xfrm>
            <a:off x="7391400" y="6400800"/>
            <a:ext cx="1752600" cy="457200"/>
            <a:chOff x="4656" y="4032"/>
            <a:chExt cx="1104" cy="288"/>
          </a:xfrm>
        </p:grpSpPr>
        <p:sp>
          <p:nvSpPr>
            <p:cNvPr id="24584" name="AutoShape 9">
              <a:hlinkClick r:id="rId2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656" y="4032"/>
              <a:ext cx="384" cy="288"/>
            </a:xfrm>
            <a:prstGeom prst="actionButtonBackPrevious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24585" name="Text Box 10"/>
            <p:cNvSpPr txBox="1">
              <a:spLocks noChangeArrowheads="1"/>
            </p:cNvSpPr>
            <p:nvPr/>
          </p:nvSpPr>
          <p:spPr bwMode="auto">
            <a:xfrm>
              <a:off x="5088" y="4089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accent1"/>
                  </a:solidFill>
                </a:rPr>
                <a:t>Poesía</a:t>
              </a:r>
            </a:p>
          </p:txBody>
        </p:sp>
      </p:grpSp>
      <p:grpSp>
        <p:nvGrpSpPr>
          <p:cNvPr id="24581" name="Group 13"/>
          <p:cNvGrpSpPr>
            <a:grpSpLocks/>
          </p:cNvGrpSpPr>
          <p:nvPr/>
        </p:nvGrpSpPr>
        <p:grpSpPr bwMode="auto">
          <a:xfrm>
            <a:off x="3429000" y="2133600"/>
            <a:ext cx="3429000" cy="1708150"/>
            <a:chOff x="2160" y="1344"/>
            <a:chExt cx="2160" cy="1076"/>
          </a:xfrm>
        </p:grpSpPr>
        <p:sp>
          <p:nvSpPr>
            <p:cNvPr id="24582" name="Text Box 11"/>
            <p:cNvSpPr txBox="1">
              <a:spLocks noChangeArrowheads="1"/>
            </p:cNvSpPr>
            <p:nvPr/>
          </p:nvSpPr>
          <p:spPr bwMode="auto">
            <a:xfrm>
              <a:off x="2160" y="1344"/>
              <a:ext cx="432" cy="10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600">
                  <a:solidFill>
                    <a:schemeClr val="bg1"/>
                  </a:solidFill>
                </a:rPr>
                <a:t>}</a:t>
              </a:r>
            </a:p>
          </p:txBody>
        </p:sp>
        <p:sp>
          <p:nvSpPr>
            <p:cNvPr id="24583" name="Text Box 12"/>
            <p:cNvSpPr txBox="1">
              <a:spLocks noChangeArrowheads="1"/>
            </p:cNvSpPr>
            <p:nvPr/>
          </p:nvSpPr>
          <p:spPr bwMode="auto">
            <a:xfrm>
              <a:off x="2544" y="1824"/>
              <a:ext cx="17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chemeClr val="bg1"/>
                  </a:solidFill>
                </a:rPr>
                <a:t>no hay diferencia</a:t>
              </a:r>
            </a:p>
          </p:txBody>
        </p:sp>
      </p:grpSp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Clases de recursos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Tropos </a:t>
            </a:r>
            <a:r>
              <a:rPr lang="en-US" smtClean="0">
                <a:solidFill>
                  <a:schemeClr val="bg1"/>
                </a:solidFill>
              </a:rPr>
              <a:t>(si cambian un nombre por otro)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Son de 4 clases: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rgbClr val="66FF33"/>
                </a:solidFill>
              </a:rPr>
              <a:t>Fonéticas</a:t>
            </a:r>
            <a:r>
              <a:rPr lang="en-US" smtClean="0"/>
              <a:t> </a:t>
            </a:r>
            <a:r>
              <a:rPr lang="en-US" smtClean="0">
                <a:solidFill>
                  <a:schemeClr val="bg1"/>
                </a:solidFill>
              </a:rPr>
              <a:t>(sonidos)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Sintácticas </a:t>
            </a:r>
            <a:r>
              <a:rPr lang="en-US" smtClean="0">
                <a:solidFill>
                  <a:schemeClr val="bg1"/>
                </a:solidFill>
              </a:rPr>
              <a:t>(orden de palabras)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u="sng" smtClean="0">
                <a:solidFill>
                  <a:srgbClr val="FF9999"/>
                </a:solidFill>
              </a:rPr>
              <a:t>Semánticas</a:t>
            </a:r>
            <a:r>
              <a:rPr lang="en-US" smtClean="0"/>
              <a:t> </a:t>
            </a:r>
            <a:r>
              <a:rPr lang="en-US" smtClean="0">
                <a:solidFill>
                  <a:schemeClr val="bg1"/>
                </a:solidFill>
              </a:rPr>
              <a:t>(tropos = </a:t>
            </a:r>
            <a:r>
              <a:rPr lang="en-US" sz="2400" smtClean="0">
                <a:solidFill>
                  <a:schemeClr val="bg1"/>
                </a:solidFill>
              </a:rPr>
              <a:t>cambio del nombre de una cosa por el nombre de otra</a:t>
            </a:r>
            <a:r>
              <a:rPr lang="en-US" smtClean="0">
                <a:solidFill>
                  <a:schemeClr val="bg1"/>
                </a:solidFill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rgbClr val="00FFFF"/>
                </a:solidFill>
              </a:rPr>
              <a:t>Lógicas (de pensamiento)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ransition advTm="20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010400" cy="868363"/>
          </a:xfrm>
        </p:spPr>
        <p:txBody>
          <a:bodyPr/>
          <a:lstStyle/>
          <a:p>
            <a:pPr eaLnBrk="1" hangingPunct="1"/>
            <a:r>
              <a:rPr lang="en-US" smtClean="0"/>
              <a:t>Las figuras literarias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90600"/>
            <a:ext cx="4038600" cy="58674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000" smtClean="0">
                <a:solidFill>
                  <a:srgbClr val="66FF33"/>
                </a:solidFill>
              </a:rPr>
              <a:t>Aliteración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000" smtClean="0">
                <a:solidFill>
                  <a:srgbClr val="66FF33"/>
                </a:solidFill>
              </a:rPr>
              <a:t>Paranomasia 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000" smtClean="0">
                <a:solidFill>
                  <a:srgbClr val="66FF33"/>
                </a:solidFill>
              </a:rPr>
              <a:t>Retruécano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000" smtClean="0">
                <a:solidFill>
                  <a:srgbClr val="66FF33"/>
                </a:solidFill>
              </a:rPr>
              <a:t>Calambur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000" smtClean="0">
                <a:solidFill>
                  <a:srgbClr val="66FF33"/>
                </a:solidFill>
              </a:rPr>
              <a:t>Onomatopeya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000" smtClean="0"/>
              <a:t>Elipsis/omisión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000" smtClean="0"/>
              <a:t>Asíndeton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000" smtClean="0"/>
              <a:t>Polisíndeton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000" smtClean="0"/>
              <a:t>Anáfora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000" smtClean="0"/>
              <a:t>Epífora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000" smtClean="0"/>
              <a:t>Enumeración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000" smtClean="0"/>
              <a:t>Epiteto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000" smtClean="0"/>
              <a:t>Hiperbatón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000" smtClean="0"/>
              <a:t>Paralelismo</a:t>
            </a:r>
            <a:r>
              <a:rPr lang="en-US" sz="2000" smtClean="0">
                <a:solidFill>
                  <a:schemeClr val="bg1"/>
                </a:solidFill>
              </a:rPr>
              <a:t> 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000" smtClean="0"/>
              <a:t>Conduplicación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000" smtClean="0"/>
              <a:t>Polípote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000" smtClean="0"/>
              <a:t>Pleanasmo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990600"/>
            <a:ext cx="4038600" cy="58674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 startAt="18"/>
            </a:pPr>
            <a:r>
              <a:rPr lang="en-US" sz="2000" smtClean="0">
                <a:solidFill>
                  <a:srgbClr val="FF9999"/>
                </a:solidFill>
              </a:rPr>
              <a:t>Imagen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 startAt="18"/>
            </a:pPr>
            <a:r>
              <a:rPr lang="en-US" sz="2000" smtClean="0">
                <a:solidFill>
                  <a:srgbClr val="FF9999"/>
                </a:solidFill>
              </a:rPr>
              <a:t>Metáfora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 startAt="18"/>
            </a:pPr>
            <a:r>
              <a:rPr lang="en-US" sz="2000" smtClean="0">
                <a:solidFill>
                  <a:srgbClr val="FF9999"/>
                </a:solidFill>
              </a:rPr>
              <a:t>Símil:  Comparación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 startAt="18"/>
            </a:pPr>
            <a:r>
              <a:rPr lang="en-US" sz="2000" smtClean="0">
                <a:solidFill>
                  <a:srgbClr val="FF9999"/>
                </a:solidFill>
              </a:rPr>
              <a:t>Símbolo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 startAt="18"/>
            </a:pPr>
            <a:r>
              <a:rPr lang="en-US" sz="2000" smtClean="0">
                <a:solidFill>
                  <a:srgbClr val="FF9999"/>
                </a:solidFill>
              </a:rPr>
              <a:t>Sinestesia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 startAt="18"/>
            </a:pPr>
            <a:r>
              <a:rPr lang="en-US" sz="2000" smtClean="0">
                <a:solidFill>
                  <a:srgbClr val="FF9999"/>
                </a:solidFill>
              </a:rPr>
              <a:t>Hipérbole 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 startAt="18"/>
            </a:pPr>
            <a:r>
              <a:rPr lang="en-US" sz="2000" smtClean="0">
                <a:solidFill>
                  <a:srgbClr val="FF9999"/>
                </a:solidFill>
              </a:rPr>
              <a:t>Perífrasis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 startAt="18"/>
            </a:pPr>
            <a:r>
              <a:rPr lang="en-US" sz="2000" smtClean="0">
                <a:solidFill>
                  <a:srgbClr val="FF9999"/>
                </a:solidFill>
              </a:rPr>
              <a:t>Prosopopeya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 startAt="18"/>
            </a:pPr>
            <a:r>
              <a:rPr lang="en-US" sz="2000" smtClean="0">
                <a:solidFill>
                  <a:srgbClr val="FF9999"/>
                </a:solidFill>
              </a:rPr>
              <a:t>Antítesis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 startAt="18"/>
            </a:pPr>
            <a:r>
              <a:rPr lang="en-US" sz="2000" smtClean="0">
                <a:solidFill>
                  <a:srgbClr val="FF9999"/>
                </a:solidFill>
              </a:rPr>
              <a:t>Metonimia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 startAt="18"/>
            </a:pPr>
            <a:r>
              <a:rPr lang="en-US" sz="2000" smtClean="0">
                <a:solidFill>
                  <a:srgbClr val="FF9999"/>
                </a:solidFill>
              </a:rPr>
              <a:t>Sinecdoque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 startAt="18"/>
            </a:pPr>
            <a:r>
              <a:rPr lang="en-US" sz="2000" smtClean="0">
                <a:solidFill>
                  <a:srgbClr val="00FFFF"/>
                </a:solidFill>
              </a:rPr>
              <a:t>Antítesis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 startAt="18"/>
            </a:pPr>
            <a:r>
              <a:rPr lang="en-US" sz="2000" smtClean="0">
                <a:solidFill>
                  <a:srgbClr val="00FFFF"/>
                </a:solidFill>
              </a:rPr>
              <a:t>Paradoja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 startAt="18"/>
            </a:pPr>
            <a:r>
              <a:rPr lang="en-US" sz="2000" smtClean="0">
                <a:solidFill>
                  <a:srgbClr val="00FFFF"/>
                </a:solidFill>
              </a:rPr>
              <a:t>Ironía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 startAt="18"/>
            </a:pPr>
            <a:r>
              <a:rPr lang="en-US" sz="2000" smtClean="0">
                <a:solidFill>
                  <a:srgbClr val="00FFFF"/>
                </a:solidFill>
              </a:rPr>
              <a:t>Topografía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 startAt="18"/>
            </a:pPr>
            <a:r>
              <a:rPr lang="en-US" sz="2000" smtClean="0">
                <a:solidFill>
                  <a:srgbClr val="00FFFF"/>
                </a:solidFill>
              </a:rPr>
              <a:t>Clímax (gradación)</a:t>
            </a:r>
            <a:endParaRPr lang="en-US" sz="2000" smtClean="0"/>
          </a:p>
        </p:txBody>
      </p:sp>
      <p:sp>
        <p:nvSpPr>
          <p:cNvPr id="26629" name="Text Box 6"/>
          <p:cNvSpPr txBox="1">
            <a:spLocks noChangeArrowheads="1"/>
          </p:cNvSpPr>
          <p:nvPr/>
        </p:nvSpPr>
        <p:spPr bwMode="auto">
          <a:xfrm rot="-5400000">
            <a:off x="3047206" y="1600994"/>
            <a:ext cx="1525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66FF33"/>
                </a:solidFill>
              </a:rPr>
              <a:t>fonéticas</a:t>
            </a:r>
          </a:p>
        </p:txBody>
      </p:sp>
      <p:sp>
        <p:nvSpPr>
          <p:cNvPr id="26630" name="Text Box 7"/>
          <p:cNvSpPr txBox="1">
            <a:spLocks noChangeArrowheads="1"/>
          </p:cNvSpPr>
          <p:nvPr/>
        </p:nvSpPr>
        <p:spPr bwMode="auto">
          <a:xfrm rot="-5400000">
            <a:off x="2972594" y="4341019"/>
            <a:ext cx="1677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FF00"/>
                </a:solidFill>
              </a:rPr>
              <a:t>sintácticas</a:t>
            </a:r>
          </a:p>
        </p:txBody>
      </p:sp>
      <p:sp>
        <p:nvSpPr>
          <p:cNvPr id="26631" name="Text Box 8"/>
          <p:cNvSpPr txBox="1">
            <a:spLocks noChangeArrowheads="1"/>
          </p:cNvSpPr>
          <p:nvPr/>
        </p:nvSpPr>
        <p:spPr bwMode="auto">
          <a:xfrm rot="-5400000">
            <a:off x="7239000" y="2282825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9999"/>
                </a:solidFill>
              </a:rPr>
              <a:t>tropos</a:t>
            </a:r>
          </a:p>
        </p:txBody>
      </p:sp>
      <p:sp>
        <p:nvSpPr>
          <p:cNvPr id="26632" name="Text Box 9"/>
          <p:cNvSpPr txBox="1">
            <a:spLocks noChangeArrowheads="1"/>
          </p:cNvSpPr>
          <p:nvPr/>
        </p:nvSpPr>
        <p:spPr bwMode="auto">
          <a:xfrm rot="-5400000">
            <a:off x="7315200" y="4873625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FFFF"/>
                </a:solidFill>
              </a:rPr>
              <a:t>lógicas</a:t>
            </a:r>
          </a:p>
        </p:txBody>
      </p:sp>
      <p:grpSp>
        <p:nvGrpSpPr>
          <p:cNvPr id="26633" name="Group 13"/>
          <p:cNvGrpSpPr>
            <a:grpSpLocks/>
          </p:cNvGrpSpPr>
          <p:nvPr/>
        </p:nvGrpSpPr>
        <p:grpSpPr bwMode="auto">
          <a:xfrm>
            <a:off x="7391400" y="0"/>
            <a:ext cx="1752600" cy="457200"/>
            <a:chOff x="4656" y="4032"/>
            <a:chExt cx="1104" cy="288"/>
          </a:xfrm>
        </p:grpSpPr>
        <p:sp>
          <p:nvSpPr>
            <p:cNvPr id="26634" name="AutoShape 14">
              <a:hlinkClick r:id="rId2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656" y="4032"/>
              <a:ext cx="384" cy="288"/>
            </a:xfrm>
            <a:prstGeom prst="actionButtonBackPrevious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26635" name="Text Box 15"/>
            <p:cNvSpPr txBox="1">
              <a:spLocks noChangeArrowheads="1"/>
            </p:cNvSpPr>
            <p:nvPr/>
          </p:nvSpPr>
          <p:spPr bwMode="auto">
            <a:xfrm>
              <a:off x="5088" y="4089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accent1"/>
                  </a:solidFill>
                </a:rPr>
                <a:t>Poesía</a:t>
              </a:r>
            </a:p>
          </p:txBody>
        </p:sp>
      </p:grpSp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44563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66FF33"/>
                </a:solidFill>
              </a:rPr>
              <a:t>Figuras fonéticas</a:t>
            </a:r>
          </a:p>
        </p:txBody>
      </p:sp>
      <p:sp>
        <p:nvSpPr>
          <p:cNvPr id="2765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991600" cy="58674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z="3200" smtClean="0">
                <a:solidFill>
                  <a:srgbClr val="66FF33"/>
                </a:solidFill>
              </a:rPr>
              <a:t>Aliteración:</a:t>
            </a:r>
            <a:r>
              <a:rPr lang="en-US" sz="3200" smtClean="0"/>
              <a:t> </a:t>
            </a:r>
            <a:r>
              <a:rPr lang="en-US" sz="2400" smtClean="0">
                <a:solidFill>
                  <a:schemeClr val="bg1"/>
                </a:solidFill>
              </a:rPr>
              <a:t>repetición de la misma letra (o sonidos) al principio de las palabras:  “Los claros clarines…”)</a:t>
            </a:r>
            <a:endParaRPr lang="en-US" sz="3200" smtClean="0"/>
          </a:p>
          <a:p>
            <a:pPr marL="609600" indent="-609600" eaLnBrk="1" hangingPunct="1">
              <a:buFontTx/>
              <a:buAutoNum type="arabicPeriod"/>
            </a:pPr>
            <a:r>
              <a:rPr lang="en-US" sz="3200" smtClean="0">
                <a:solidFill>
                  <a:srgbClr val="66FF33"/>
                </a:solidFill>
              </a:rPr>
              <a:t>Paranomasia:</a:t>
            </a:r>
            <a:r>
              <a:rPr lang="en-US" sz="3200" smtClean="0"/>
              <a:t> </a:t>
            </a:r>
            <a:r>
              <a:rPr lang="en-US" sz="2400" smtClean="0">
                <a:solidFill>
                  <a:schemeClr val="bg1"/>
                </a:solidFill>
              </a:rPr>
              <a:t>(uso de palabras parecidas pero distintas:  “galopa y golpea”.)</a:t>
            </a:r>
            <a:endParaRPr lang="en-US" sz="3200" smtClean="0"/>
          </a:p>
          <a:p>
            <a:pPr marL="609600" indent="-609600" eaLnBrk="1" hangingPunct="1">
              <a:buFontTx/>
              <a:buAutoNum type="arabicPeriod"/>
            </a:pPr>
            <a:r>
              <a:rPr lang="en-US" sz="3200" smtClean="0">
                <a:solidFill>
                  <a:srgbClr val="66FF33"/>
                </a:solidFill>
              </a:rPr>
              <a:t>Retruécano:</a:t>
            </a:r>
            <a:r>
              <a:rPr lang="en-US" sz="3200" smtClean="0"/>
              <a:t> </a:t>
            </a:r>
            <a:r>
              <a:rPr lang="en-US" sz="2400" smtClean="0">
                <a:solidFill>
                  <a:schemeClr val="bg1"/>
                </a:solidFill>
              </a:rPr>
              <a:t>(reorganización de los elementos de la oración para cambiar el sentido: “¿Siempre se ha de sentir lo que se dice? ¿Nunca se ha decir lo que se siente?”  )</a:t>
            </a:r>
            <a:endParaRPr lang="en-US" sz="3200" smtClean="0"/>
          </a:p>
          <a:p>
            <a:pPr marL="609600" indent="-609600" eaLnBrk="1" hangingPunct="1">
              <a:buFontTx/>
              <a:buAutoNum type="arabicPeriod"/>
            </a:pPr>
            <a:r>
              <a:rPr lang="en-US" sz="3200" smtClean="0">
                <a:solidFill>
                  <a:srgbClr val="66FF33"/>
                </a:solidFill>
              </a:rPr>
              <a:t>Calambur:</a:t>
            </a:r>
            <a:r>
              <a:rPr lang="en-US" sz="3200" smtClean="0"/>
              <a:t> </a:t>
            </a:r>
            <a:r>
              <a:rPr lang="en-US" sz="2400" smtClean="0">
                <a:solidFill>
                  <a:schemeClr val="bg1"/>
                </a:solidFill>
              </a:rPr>
              <a:t>2 o más palabras que suenan iguales:  “Si el Rey no muere, el Reino muere”)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3200" smtClean="0">
                <a:solidFill>
                  <a:srgbClr val="66FF33"/>
                </a:solidFill>
              </a:rPr>
              <a:t>Onomatopeya:</a:t>
            </a:r>
            <a:r>
              <a:rPr lang="en-US" sz="2400" smtClean="0">
                <a:solidFill>
                  <a:schemeClr val="bg1"/>
                </a:solidFill>
              </a:rPr>
              <a:t>  Imitar sonidos realies:  “Verde mosca, zumbándome en la frente.” </a:t>
            </a:r>
          </a:p>
        </p:txBody>
      </p:sp>
      <p:grpSp>
        <p:nvGrpSpPr>
          <p:cNvPr id="27652" name="Group 9"/>
          <p:cNvGrpSpPr>
            <a:grpSpLocks/>
          </p:cNvGrpSpPr>
          <p:nvPr/>
        </p:nvGrpSpPr>
        <p:grpSpPr bwMode="auto">
          <a:xfrm>
            <a:off x="7391400" y="6400800"/>
            <a:ext cx="1752600" cy="457200"/>
            <a:chOff x="4656" y="4032"/>
            <a:chExt cx="1104" cy="288"/>
          </a:xfrm>
        </p:grpSpPr>
        <p:sp>
          <p:nvSpPr>
            <p:cNvPr id="27653" name="AutoShape 10">
              <a:hlinkClick r:id="rId2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656" y="4032"/>
              <a:ext cx="384" cy="288"/>
            </a:xfrm>
            <a:prstGeom prst="actionButtonBackPrevious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27654" name="Text Box 11"/>
            <p:cNvSpPr txBox="1">
              <a:spLocks noChangeArrowheads="1"/>
            </p:cNvSpPr>
            <p:nvPr/>
          </p:nvSpPr>
          <p:spPr bwMode="auto">
            <a:xfrm>
              <a:off x="5088" y="4089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accent1"/>
                  </a:solidFill>
                </a:rPr>
                <a:t>Poesía</a:t>
              </a:r>
            </a:p>
          </p:txBody>
        </p:sp>
      </p:grpSp>
    </p:spTree>
  </p:cSld>
  <p:clrMapOvr>
    <a:masterClrMapping/>
  </p:clrMapOvr>
  <p:transition advTm="20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44563"/>
          </a:xfrm>
        </p:spPr>
        <p:txBody>
          <a:bodyPr/>
          <a:lstStyle/>
          <a:p>
            <a:pPr eaLnBrk="1" hangingPunct="1"/>
            <a:r>
              <a:rPr lang="en-US" smtClean="0"/>
              <a:t>Figuras sintácticas </a:t>
            </a:r>
            <a:r>
              <a:rPr lang="en-US" sz="3200" smtClean="0">
                <a:solidFill>
                  <a:srgbClr val="FFFF00"/>
                </a:solidFill>
              </a:rPr>
              <a:t>(orden de palabras)</a:t>
            </a:r>
            <a:endParaRPr lang="en-US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pPr marL="685800" indent="-6858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smtClean="0"/>
              <a:t>Elipsis (omisión):  </a:t>
            </a:r>
            <a:r>
              <a:rPr lang="en-US" sz="2000" smtClean="0">
                <a:solidFill>
                  <a:schemeClr val="bg1"/>
                </a:solidFill>
              </a:rPr>
              <a:t>omitir un elemento para que se destaque la idea:  “En abril, aguas mil”.</a:t>
            </a:r>
          </a:p>
          <a:p>
            <a:pPr marL="685800" indent="-6858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smtClean="0"/>
              <a:t>Pleanasmo:  </a:t>
            </a:r>
            <a:r>
              <a:rPr lang="en-US" sz="2000" smtClean="0">
                <a:solidFill>
                  <a:schemeClr val="bg1"/>
                </a:solidFill>
              </a:rPr>
              <a:t>añadir palabras innecesarias con valor enfático.</a:t>
            </a:r>
            <a:endParaRPr lang="en-US" sz="2800" smtClean="0"/>
          </a:p>
          <a:p>
            <a:pPr marL="685800" indent="-6858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smtClean="0"/>
              <a:t>Asíndeton: </a:t>
            </a:r>
            <a:r>
              <a:rPr lang="en-US" sz="2000" smtClean="0">
                <a:solidFill>
                  <a:schemeClr val="bg1"/>
                </a:solidFill>
              </a:rPr>
              <a:t>Omitir la conjunción para intensificación:  </a:t>
            </a:r>
            <a:br>
              <a:rPr lang="en-US" sz="2000" smtClean="0">
                <a:solidFill>
                  <a:schemeClr val="bg1"/>
                </a:solidFill>
              </a:rPr>
            </a:br>
            <a:r>
              <a:rPr lang="en-US" sz="2000" smtClean="0">
                <a:solidFill>
                  <a:schemeClr val="bg1"/>
                </a:solidFill>
              </a:rPr>
              <a:t>“Acude, corre, vuela, traspasa la alta sierra, ocupa el llano…”</a:t>
            </a:r>
          </a:p>
          <a:p>
            <a:pPr marL="685800" indent="-6858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smtClean="0"/>
              <a:t>Polisíndeton:</a:t>
            </a:r>
            <a:r>
              <a:rPr lang="en-US" smtClean="0"/>
              <a:t> </a:t>
            </a:r>
            <a:r>
              <a:rPr lang="en-US" sz="2000" smtClean="0">
                <a:solidFill>
                  <a:schemeClr val="bg1"/>
                </a:solidFill>
              </a:rPr>
              <a:t>Repetición de la conjunción para dar tono solemne:  </a:t>
            </a:r>
            <a:r>
              <a:rPr lang="en-US" sz="1800" smtClean="0">
                <a:solidFill>
                  <a:schemeClr val="bg1"/>
                </a:solidFill>
              </a:rPr>
              <a:t>“Y sufre tanto y ofrece tentaciones, y son tan duras sus lágrimas, y …”</a:t>
            </a:r>
            <a:r>
              <a:rPr lang="en-US" sz="2400" smtClean="0">
                <a:solidFill>
                  <a:schemeClr val="bg1"/>
                </a:solidFill>
              </a:rPr>
              <a:t> </a:t>
            </a:r>
            <a:endParaRPr lang="en-US" sz="2400" smtClean="0"/>
          </a:p>
          <a:p>
            <a:pPr marL="685800" indent="-6858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smtClean="0"/>
              <a:t>Anáfora: </a:t>
            </a:r>
            <a:r>
              <a:rPr lang="en-US" sz="2000" smtClean="0">
                <a:solidFill>
                  <a:schemeClr val="bg1"/>
                </a:solidFill>
              </a:rPr>
              <a:t>Repetición de una o varias palabras al comienzo de la frase:  </a:t>
            </a:r>
          </a:p>
          <a:p>
            <a:pPr marL="685800" indent="-6858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smtClean="0"/>
              <a:t>Epífora:  </a:t>
            </a:r>
            <a:r>
              <a:rPr lang="en-US" sz="2000" smtClean="0">
                <a:solidFill>
                  <a:schemeClr val="bg1"/>
                </a:solidFill>
              </a:rPr>
              <a:t>Repetición de una o varias palabras al final de la frase o verso.</a:t>
            </a:r>
            <a:endParaRPr lang="en-US" sz="2800" smtClean="0"/>
          </a:p>
          <a:p>
            <a:pPr marL="685800" indent="-6858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smtClean="0"/>
              <a:t>Enumeración:  </a:t>
            </a:r>
            <a:r>
              <a:rPr lang="en-US" sz="2000" smtClean="0">
                <a:solidFill>
                  <a:schemeClr val="bg1"/>
                </a:solidFill>
              </a:rPr>
              <a:t>Lista de elementos:  “En polvo, en humo, en aire, en sombra, en nada.”</a:t>
            </a:r>
            <a:endParaRPr lang="en-US" sz="2800" smtClean="0"/>
          </a:p>
          <a:p>
            <a:pPr marL="685800" indent="-6858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smtClean="0"/>
              <a:t>Epíteto: </a:t>
            </a:r>
            <a:r>
              <a:rPr lang="en-US" sz="2000" smtClean="0">
                <a:solidFill>
                  <a:schemeClr val="bg1"/>
                </a:solidFill>
              </a:rPr>
              <a:t>Uso del adjetivo redundante que intensifica:  “la roja sangre.” </a:t>
            </a:r>
            <a:endParaRPr lang="en-US" sz="2800" smtClean="0"/>
          </a:p>
        </p:txBody>
      </p:sp>
      <p:sp>
        <p:nvSpPr>
          <p:cNvPr id="28676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467600" y="6400800"/>
            <a:ext cx="609600" cy="457200"/>
          </a:xfrm>
          <a:prstGeom prst="actionButtonBackPrevious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28677" name="Text Box 6"/>
          <p:cNvSpPr txBox="1">
            <a:spLocks noChangeArrowheads="1"/>
          </p:cNvSpPr>
          <p:nvPr/>
        </p:nvSpPr>
        <p:spPr bwMode="auto">
          <a:xfrm>
            <a:off x="8077200" y="6491288"/>
            <a:ext cx="1066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</a:rPr>
              <a:t>Poesía</a:t>
            </a:r>
          </a:p>
        </p:txBody>
      </p:sp>
      <p:sp>
        <p:nvSpPr>
          <p:cNvPr id="28678" name="Oval 7"/>
          <p:cNvSpPr>
            <a:spLocks noChangeArrowheads="1"/>
          </p:cNvSpPr>
          <p:nvPr/>
        </p:nvSpPr>
        <p:spPr bwMode="auto">
          <a:xfrm>
            <a:off x="304800" y="2286000"/>
            <a:ext cx="2819400" cy="1295400"/>
          </a:xfrm>
          <a:prstGeom prst="ellips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28679" name="Oval 8"/>
          <p:cNvSpPr>
            <a:spLocks noChangeArrowheads="1"/>
          </p:cNvSpPr>
          <p:nvPr/>
        </p:nvSpPr>
        <p:spPr bwMode="auto">
          <a:xfrm>
            <a:off x="152400" y="3810000"/>
            <a:ext cx="2819400" cy="1447800"/>
          </a:xfrm>
          <a:prstGeom prst="ellips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/>
          </a:p>
        </p:txBody>
      </p:sp>
    </p:spTree>
  </p:cSld>
  <p:clrMapOvr>
    <a:masterClrMapping/>
  </p:clrMapOvr>
  <p:transition advTm="20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715963"/>
          </a:xfrm>
        </p:spPr>
        <p:txBody>
          <a:bodyPr/>
          <a:lstStyle/>
          <a:p>
            <a:pPr algn="l" eaLnBrk="1" hangingPunct="1"/>
            <a:r>
              <a:rPr lang="en-US" sz="3600" smtClean="0"/>
              <a:t>…figuras sintánticas…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562600"/>
          </a:xfrm>
        </p:spPr>
        <p:txBody>
          <a:bodyPr/>
          <a:lstStyle/>
          <a:p>
            <a:pPr marL="685800" indent="-685800" eaLnBrk="1" hangingPunct="1">
              <a:lnSpc>
                <a:spcPct val="90000"/>
              </a:lnSpc>
              <a:buFontTx/>
              <a:buAutoNum type="arabicPeriod" startAt="8"/>
            </a:pPr>
            <a:r>
              <a:rPr lang="en-US" sz="3200" smtClean="0"/>
              <a:t>Hiperbatón: </a:t>
            </a:r>
            <a:r>
              <a:rPr lang="en-US" sz="2400" smtClean="0">
                <a:solidFill>
                  <a:schemeClr val="bg1"/>
                </a:solidFill>
              </a:rPr>
              <a:t>Cambio del orden gramatical de palabras</a:t>
            </a:r>
            <a:endParaRPr lang="en-US" sz="3200" smtClean="0"/>
          </a:p>
          <a:p>
            <a:pPr marL="685800" indent="-685800" eaLnBrk="1" hangingPunct="1">
              <a:lnSpc>
                <a:spcPct val="90000"/>
              </a:lnSpc>
              <a:buFontTx/>
              <a:buAutoNum type="arabicPeriod" startAt="8"/>
            </a:pPr>
            <a:r>
              <a:rPr lang="en-US" sz="3200" smtClean="0"/>
              <a:t>Paralelismo (isocolon): </a:t>
            </a:r>
            <a:r>
              <a:rPr lang="en-US" sz="2400" smtClean="0">
                <a:solidFill>
                  <a:schemeClr val="bg1"/>
                </a:solidFill>
              </a:rPr>
              <a:t>División del poema en secciones paralelas en cuanto a longitud, tono y formación sintáctica.</a:t>
            </a:r>
            <a:endParaRPr lang="en-US" sz="3200" smtClean="0"/>
          </a:p>
          <a:p>
            <a:pPr marL="685800" indent="-685800" eaLnBrk="1" hangingPunct="1">
              <a:lnSpc>
                <a:spcPct val="90000"/>
              </a:lnSpc>
              <a:buFontTx/>
              <a:buAutoNum type="arabicPeriod" startAt="8"/>
            </a:pPr>
            <a:r>
              <a:rPr lang="en-US" sz="3200" smtClean="0"/>
              <a:t>Reduplicación: </a:t>
            </a:r>
            <a:r>
              <a:rPr lang="en-US" sz="2400" smtClean="0">
                <a:solidFill>
                  <a:schemeClr val="bg1"/>
                </a:solidFill>
              </a:rPr>
              <a:t>Repetición de una o varias palabras:  “Huye, luna luna luna.” </a:t>
            </a:r>
            <a:endParaRPr lang="en-US" sz="3200" smtClean="0"/>
          </a:p>
          <a:p>
            <a:pPr marL="685800" indent="-685800" eaLnBrk="1" hangingPunct="1">
              <a:lnSpc>
                <a:spcPct val="90000"/>
              </a:lnSpc>
              <a:buFontTx/>
              <a:buAutoNum type="arabicPeriod" startAt="8"/>
            </a:pPr>
            <a:r>
              <a:rPr lang="en-US" sz="3200" smtClean="0"/>
              <a:t>Conduplicación: </a:t>
            </a:r>
            <a:r>
              <a:rPr lang="en-US" sz="2400" smtClean="0">
                <a:solidFill>
                  <a:schemeClr val="bg1"/>
                </a:solidFill>
              </a:rPr>
              <a:t>Duplicación de términos encadenados:  “Cuando vuelvas, vuelve llena de regalos, regalos para todos, todos te esperamos, te esperamos impacientes.” </a:t>
            </a:r>
            <a:endParaRPr lang="en-US" sz="3200" smtClean="0"/>
          </a:p>
          <a:p>
            <a:pPr marL="685800" indent="-685800" eaLnBrk="1" hangingPunct="1">
              <a:lnSpc>
                <a:spcPct val="90000"/>
              </a:lnSpc>
              <a:buFontTx/>
              <a:buAutoNum type="arabicPeriod" startAt="8"/>
            </a:pPr>
            <a:r>
              <a:rPr lang="en-US" sz="3200" smtClean="0"/>
              <a:t>Polípote: </a:t>
            </a:r>
            <a:r>
              <a:rPr lang="en-US" sz="2400" smtClean="0">
                <a:solidFill>
                  <a:schemeClr val="bg1"/>
                </a:solidFill>
              </a:rPr>
              <a:t>Repetición de sustantivo o adjetivo de otra forma, o de un verbo en dos tiempos:  He dudado y creo que dudaré…</a:t>
            </a:r>
            <a:endParaRPr lang="en-US" sz="3200" smtClean="0"/>
          </a:p>
          <a:p>
            <a:pPr marL="685800" indent="-685800" eaLnBrk="1" hangingPunct="1">
              <a:lnSpc>
                <a:spcPct val="90000"/>
              </a:lnSpc>
              <a:buFontTx/>
              <a:buAutoNum type="arabicPeriod" startAt="8"/>
            </a:pPr>
            <a:endParaRPr lang="en-US" sz="3200" smtClean="0"/>
          </a:p>
        </p:txBody>
      </p:sp>
      <p:grpSp>
        <p:nvGrpSpPr>
          <p:cNvPr id="29700" name="Group 7"/>
          <p:cNvGrpSpPr>
            <a:grpSpLocks/>
          </p:cNvGrpSpPr>
          <p:nvPr/>
        </p:nvGrpSpPr>
        <p:grpSpPr bwMode="auto">
          <a:xfrm>
            <a:off x="7391400" y="6400800"/>
            <a:ext cx="1752600" cy="457200"/>
            <a:chOff x="4656" y="4032"/>
            <a:chExt cx="1104" cy="288"/>
          </a:xfrm>
        </p:grpSpPr>
        <p:sp>
          <p:nvSpPr>
            <p:cNvPr id="29701" name="AutoShape 5">
              <a:hlinkClick r:id="rId2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656" y="4032"/>
              <a:ext cx="384" cy="288"/>
            </a:xfrm>
            <a:prstGeom prst="actionButtonBackPrevious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29702" name="Text Box 6"/>
            <p:cNvSpPr txBox="1">
              <a:spLocks noChangeArrowheads="1"/>
            </p:cNvSpPr>
            <p:nvPr/>
          </p:nvSpPr>
          <p:spPr bwMode="auto">
            <a:xfrm>
              <a:off x="5088" y="4089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accent1"/>
                  </a:solidFill>
                </a:rPr>
                <a:t>Poesía</a:t>
              </a:r>
            </a:p>
          </p:txBody>
        </p:sp>
      </p:grpSp>
    </p:spTree>
  </p:cSld>
  <p:clrMapOvr>
    <a:masterClrMapping/>
  </p:clrMapOvr>
  <p:transition advTm="2000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68363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FF9999"/>
                </a:solidFill>
              </a:rPr>
              <a:t>Figuras semánticas:  </a:t>
            </a:r>
            <a:r>
              <a:rPr lang="en-US" sz="4000" u="sng" smtClean="0">
                <a:solidFill>
                  <a:srgbClr val="FF9999"/>
                </a:solidFill>
              </a:rPr>
              <a:t>tropos</a:t>
            </a:r>
            <a:r>
              <a:rPr lang="en-US" sz="4000" smtClean="0"/>
              <a:t> </a:t>
            </a:r>
            <a:r>
              <a:rPr lang="en-US" sz="2800" smtClean="0">
                <a:solidFill>
                  <a:srgbClr val="FF9999"/>
                </a:solidFill>
              </a:rPr>
              <a:t>(cambios)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 marL="685800" indent="-685800" eaLnBrk="1" hangingPunct="1">
              <a:buFontTx/>
              <a:buAutoNum type="arabicPeriod"/>
            </a:pPr>
            <a:r>
              <a:rPr lang="en-US" sz="2000" smtClean="0">
                <a:solidFill>
                  <a:srgbClr val="FF9999"/>
                </a:solidFill>
              </a:rPr>
              <a:t>Imagen</a:t>
            </a:r>
            <a:r>
              <a:rPr lang="en-US" sz="2000" smtClean="0">
                <a:solidFill>
                  <a:schemeClr val="bg1"/>
                </a:solidFill>
              </a:rPr>
              <a:t>:</a:t>
            </a:r>
            <a:r>
              <a:rPr lang="en-US" sz="2000" smtClean="0"/>
              <a:t> </a:t>
            </a:r>
            <a:r>
              <a:rPr lang="en-US" sz="2000" smtClean="0">
                <a:solidFill>
                  <a:schemeClr val="bg1"/>
                </a:solidFill>
              </a:rPr>
              <a:t>comparación de dos cosas, cosa con concepto, o de dos conceptos</a:t>
            </a:r>
            <a:endParaRPr lang="en-US" sz="2000" smtClean="0"/>
          </a:p>
          <a:p>
            <a:pPr marL="685800" indent="-685800" eaLnBrk="1" hangingPunct="1">
              <a:buFontTx/>
              <a:buAutoNum type="arabicPeriod"/>
            </a:pPr>
            <a:r>
              <a:rPr lang="en-US" sz="2000" smtClean="0">
                <a:solidFill>
                  <a:srgbClr val="FF9999"/>
                </a:solidFill>
              </a:rPr>
              <a:t>Metáfora:</a:t>
            </a:r>
            <a:r>
              <a:rPr lang="en-US" sz="2000" smtClean="0"/>
              <a:t> </a:t>
            </a:r>
            <a:r>
              <a:rPr lang="en-US" sz="2000" smtClean="0">
                <a:solidFill>
                  <a:schemeClr val="bg1"/>
                </a:solidFill>
              </a:rPr>
              <a:t>imagen:  comparación sin </a:t>
            </a:r>
            <a:r>
              <a:rPr lang="en-US" sz="2000" i="1" smtClean="0">
                <a:solidFill>
                  <a:schemeClr val="bg1"/>
                </a:solidFill>
              </a:rPr>
              <a:t>como.</a:t>
            </a:r>
            <a:endParaRPr lang="en-US" sz="2000" smtClean="0">
              <a:solidFill>
                <a:schemeClr val="bg1"/>
              </a:solidFill>
            </a:endParaRPr>
          </a:p>
          <a:p>
            <a:pPr marL="685800" indent="-685800" eaLnBrk="1" hangingPunct="1">
              <a:buFontTx/>
              <a:buAutoNum type="arabicPeriod"/>
            </a:pPr>
            <a:r>
              <a:rPr lang="en-US" sz="2000" smtClean="0">
                <a:solidFill>
                  <a:srgbClr val="FF9999"/>
                </a:solidFill>
              </a:rPr>
              <a:t>Simil:</a:t>
            </a:r>
            <a:r>
              <a:rPr lang="en-US" sz="2000" smtClean="0"/>
              <a:t> </a:t>
            </a:r>
            <a:r>
              <a:rPr lang="en-US" sz="2000" smtClean="0">
                <a:solidFill>
                  <a:schemeClr val="bg1"/>
                </a:solidFill>
              </a:rPr>
              <a:t>imagen: comparación que emplea </a:t>
            </a:r>
            <a:r>
              <a:rPr lang="en-US" sz="2000" i="1" smtClean="0">
                <a:solidFill>
                  <a:schemeClr val="bg1"/>
                </a:solidFill>
              </a:rPr>
              <a:t>como.</a:t>
            </a:r>
            <a:endParaRPr lang="en-US" sz="2000" smtClean="0"/>
          </a:p>
          <a:p>
            <a:pPr marL="685800" indent="-685800" eaLnBrk="1" hangingPunct="1">
              <a:buFontTx/>
              <a:buAutoNum type="arabicPeriod"/>
            </a:pPr>
            <a:r>
              <a:rPr lang="en-US" sz="2000" smtClean="0">
                <a:solidFill>
                  <a:srgbClr val="FF9999"/>
                </a:solidFill>
              </a:rPr>
              <a:t>Símbolo:</a:t>
            </a:r>
            <a:r>
              <a:rPr lang="en-US" sz="2000" smtClean="0"/>
              <a:t>  </a:t>
            </a:r>
            <a:r>
              <a:rPr lang="en-US" sz="2000" smtClean="0">
                <a:solidFill>
                  <a:schemeClr val="bg1"/>
                </a:solidFill>
              </a:rPr>
              <a:t>relación tradicional entre dos cosas (la cruz = la religión cristiana)</a:t>
            </a:r>
            <a:endParaRPr lang="en-US" sz="2000" smtClean="0"/>
          </a:p>
          <a:p>
            <a:pPr marL="685800" indent="-685800" eaLnBrk="1" hangingPunct="1">
              <a:buFontTx/>
              <a:buAutoNum type="arabicPeriod"/>
            </a:pPr>
            <a:r>
              <a:rPr lang="en-US" sz="2000" smtClean="0">
                <a:solidFill>
                  <a:srgbClr val="FF9999"/>
                </a:solidFill>
              </a:rPr>
              <a:t>Sinestesia:</a:t>
            </a:r>
            <a:r>
              <a:rPr lang="en-US" sz="2000" smtClean="0"/>
              <a:t> </a:t>
            </a:r>
            <a:r>
              <a:rPr lang="en-US" sz="2000" smtClean="0">
                <a:solidFill>
                  <a:schemeClr val="bg1"/>
                </a:solidFill>
              </a:rPr>
              <a:t>comparación entre 2 sentidos: el olor amarillo</a:t>
            </a:r>
            <a:endParaRPr lang="en-US" sz="2000" smtClean="0"/>
          </a:p>
          <a:p>
            <a:pPr marL="685800" indent="-685800" eaLnBrk="1" hangingPunct="1">
              <a:buFontTx/>
              <a:buAutoNum type="arabicPeriod"/>
            </a:pPr>
            <a:r>
              <a:rPr lang="en-US" sz="2000" smtClean="0">
                <a:solidFill>
                  <a:srgbClr val="FF9999"/>
                </a:solidFill>
              </a:rPr>
              <a:t>Hipérbole:</a:t>
            </a:r>
            <a:r>
              <a:rPr lang="en-US" sz="2000" smtClean="0"/>
              <a:t> </a:t>
            </a:r>
            <a:r>
              <a:rPr lang="en-US" sz="2000" smtClean="0">
                <a:solidFill>
                  <a:schemeClr val="bg1"/>
                </a:solidFill>
              </a:rPr>
              <a:t>la exageración</a:t>
            </a:r>
            <a:endParaRPr lang="en-US" sz="2000" smtClean="0"/>
          </a:p>
          <a:p>
            <a:pPr marL="685800" indent="-685800" eaLnBrk="1" hangingPunct="1">
              <a:buFontTx/>
              <a:buAutoNum type="arabicPeriod"/>
            </a:pPr>
            <a:r>
              <a:rPr lang="en-US" sz="2000" smtClean="0">
                <a:solidFill>
                  <a:srgbClr val="FF9999"/>
                </a:solidFill>
              </a:rPr>
              <a:t>Perífrasis:</a:t>
            </a:r>
            <a:r>
              <a:rPr lang="en-US" sz="2000" smtClean="0">
                <a:solidFill>
                  <a:schemeClr val="bg1"/>
                </a:solidFill>
              </a:rPr>
              <a:t>  usar varias palabras en vez de decirlo directamente</a:t>
            </a:r>
            <a:endParaRPr lang="en-US" sz="2000" smtClean="0"/>
          </a:p>
          <a:p>
            <a:pPr marL="685800" indent="-685800" eaLnBrk="1" hangingPunct="1">
              <a:buFontTx/>
              <a:buAutoNum type="arabicPeriod"/>
            </a:pPr>
            <a:r>
              <a:rPr lang="en-US" sz="2000" smtClean="0">
                <a:solidFill>
                  <a:srgbClr val="FF9999"/>
                </a:solidFill>
              </a:rPr>
              <a:t>Prosopopeya:</a:t>
            </a:r>
            <a:r>
              <a:rPr lang="en-US" sz="2000" smtClean="0"/>
              <a:t> </a:t>
            </a:r>
            <a:r>
              <a:rPr lang="en-US" sz="2000" smtClean="0">
                <a:solidFill>
                  <a:schemeClr val="bg1"/>
                </a:solidFill>
              </a:rPr>
              <a:t> personificación de un animal o de una cosa</a:t>
            </a:r>
            <a:r>
              <a:rPr lang="en-US" sz="2000" smtClean="0"/>
              <a:t> </a:t>
            </a:r>
          </a:p>
          <a:p>
            <a:pPr marL="685800" indent="-685800" eaLnBrk="1" hangingPunct="1">
              <a:buFontTx/>
              <a:buAutoNum type="arabicPeriod"/>
            </a:pPr>
            <a:r>
              <a:rPr lang="en-US" sz="2000" smtClean="0">
                <a:solidFill>
                  <a:srgbClr val="FF9999"/>
                </a:solidFill>
              </a:rPr>
              <a:t>Metonimia:</a:t>
            </a:r>
            <a:r>
              <a:rPr lang="en-US" sz="2000" smtClean="0"/>
              <a:t> </a:t>
            </a:r>
            <a:r>
              <a:rPr lang="en-US" sz="2000" smtClean="0">
                <a:solidFill>
                  <a:schemeClr val="bg1"/>
                </a:solidFill>
              </a:rPr>
              <a:t>cambio del nombre por el nombre de una parte.</a:t>
            </a:r>
            <a:endParaRPr lang="en-US" sz="2000" smtClean="0"/>
          </a:p>
          <a:p>
            <a:pPr marL="685800" indent="-685800" eaLnBrk="1" hangingPunct="1">
              <a:buFontTx/>
              <a:buAutoNum type="arabicPeriod"/>
            </a:pPr>
            <a:r>
              <a:rPr lang="en-US" sz="2000" smtClean="0">
                <a:solidFill>
                  <a:srgbClr val="FF9999"/>
                </a:solidFill>
              </a:rPr>
              <a:t>Sinecdoque:</a:t>
            </a:r>
            <a:r>
              <a:rPr lang="en-US" sz="2000" smtClean="0"/>
              <a:t>  </a:t>
            </a:r>
            <a:r>
              <a:rPr lang="en-US" sz="2000" smtClean="0">
                <a:solidFill>
                  <a:schemeClr val="bg1"/>
                </a:solidFill>
              </a:rPr>
              <a:t>nombrar un objeto con el nombre de otro:  “hay que ganar el </a:t>
            </a:r>
            <a:r>
              <a:rPr lang="en-US" sz="2000" u="sng" smtClean="0">
                <a:solidFill>
                  <a:schemeClr val="bg1"/>
                </a:solidFill>
              </a:rPr>
              <a:t>pan</a:t>
            </a:r>
            <a:r>
              <a:rPr lang="en-US" sz="2000" smtClean="0">
                <a:solidFill>
                  <a:schemeClr val="bg1"/>
                </a:solidFill>
              </a:rPr>
              <a:t> de cada día.” </a:t>
            </a:r>
            <a:endParaRPr lang="en-US" sz="2000" smtClean="0"/>
          </a:p>
        </p:txBody>
      </p:sp>
      <p:grpSp>
        <p:nvGrpSpPr>
          <p:cNvPr id="30724" name="Group 4"/>
          <p:cNvGrpSpPr>
            <a:grpSpLocks/>
          </p:cNvGrpSpPr>
          <p:nvPr/>
        </p:nvGrpSpPr>
        <p:grpSpPr bwMode="auto">
          <a:xfrm>
            <a:off x="7772400" y="6248400"/>
            <a:ext cx="1752600" cy="457200"/>
            <a:chOff x="4656" y="4032"/>
            <a:chExt cx="1104" cy="288"/>
          </a:xfrm>
        </p:grpSpPr>
        <p:sp>
          <p:nvSpPr>
            <p:cNvPr id="30725" name="AutoShape 5">
              <a:hlinkClick r:id="rId2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656" y="4032"/>
              <a:ext cx="384" cy="288"/>
            </a:xfrm>
            <a:prstGeom prst="actionButtonBackPrevious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30726" name="Text Box 6"/>
            <p:cNvSpPr txBox="1">
              <a:spLocks noChangeArrowheads="1"/>
            </p:cNvSpPr>
            <p:nvPr/>
          </p:nvSpPr>
          <p:spPr bwMode="auto">
            <a:xfrm>
              <a:off x="5088" y="4089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accent1"/>
                  </a:solidFill>
                </a:rPr>
                <a:t>Poesía</a:t>
              </a:r>
            </a:p>
          </p:txBody>
        </p:sp>
      </p:grpSp>
    </p:spTree>
  </p:cSld>
  <p:clrMapOvr>
    <a:masterClrMapping/>
  </p:clrMapOvr>
  <p:transition advTm="2000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9144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FFFF"/>
                </a:solidFill>
              </a:rPr>
              <a:t>Figuras lógicas: del pensamiento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marL="685800" indent="-6858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smtClean="0">
                <a:solidFill>
                  <a:srgbClr val="00FFFF"/>
                </a:solidFill>
              </a:rPr>
              <a:t>Antítesis:</a:t>
            </a:r>
            <a:r>
              <a:rPr lang="en-US" sz="2000" smtClean="0">
                <a:solidFill>
                  <a:schemeClr val="bg1"/>
                </a:solidFill>
              </a:rPr>
              <a:t> contraste:  juxtaposición de conceptos contrarios.</a:t>
            </a:r>
            <a:endParaRPr lang="en-US" sz="2800" smtClean="0"/>
          </a:p>
          <a:p>
            <a:pPr marL="685800" indent="-6858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smtClean="0">
                <a:solidFill>
                  <a:srgbClr val="00FFFF"/>
                </a:solidFill>
              </a:rPr>
              <a:t>Paradoja:</a:t>
            </a:r>
            <a:r>
              <a:rPr lang="en-US" sz="2800" smtClean="0"/>
              <a:t> </a:t>
            </a:r>
            <a:r>
              <a:rPr lang="en-US" sz="2000" smtClean="0">
                <a:solidFill>
                  <a:schemeClr val="bg1"/>
                </a:solidFill>
              </a:rPr>
              <a:t>la unión de dos ideas contrapuestas e irreconciliables:  “Vivo sin vivir en mí…”</a:t>
            </a:r>
          </a:p>
          <a:p>
            <a:pPr marL="685800" indent="-6858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smtClean="0">
                <a:solidFill>
                  <a:srgbClr val="00FFFF"/>
                </a:solidFill>
              </a:rPr>
              <a:t>Apóstrofe:</a:t>
            </a:r>
            <a:r>
              <a:rPr lang="en-US" sz="2800" smtClean="0"/>
              <a:t>  </a:t>
            </a:r>
            <a:r>
              <a:rPr lang="en-US" sz="2000" smtClean="0">
                <a:solidFill>
                  <a:schemeClr val="bg1"/>
                </a:solidFill>
              </a:rPr>
              <a:t>Dirigirse directamente a una persona.  </a:t>
            </a:r>
          </a:p>
          <a:p>
            <a:pPr marL="685800" indent="-6858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smtClean="0">
                <a:solidFill>
                  <a:srgbClr val="00FFFF"/>
                </a:solidFill>
              </a:rPr>
              <a:t>Clímax (gradación): “</a:t>
            </a:r>
            <a:r>
              <a:rPr lang="en-US" sz="2000" smtClean="0">
                <a:solidFill>
                  <a:schemeClr val="bg1"/>
                </a:solidFill>
              </a:rPr>
              <a:t>eran los jóvenes de Ponte d’ Hoc, los hombres que conquistaron la peña, los campeones que libraron un continente, los héroes que ayudaron a ganar la guerra.” (Reagan)</a:t>
            </a:r>
          </a:p>
          <a:p>
            <a:pPr marL="685800" indent="-6858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smtClean="0">
                <a:solidFill>
                  <a:srgbClr val="00FFFF"/>
                </a:solidFill>
              </a:rPr>
              <a:t>Ironía:</a:t>
            </a:r>
            <a:r>
              <a:rPr lang="en-US" sz="2800" smtClean="0"/>
              <a:t> </a:t>
            </a:r>
            <a:r>
              <a:rPr lang="en-US" sz="2000" smtClean="0">
                <a:solidFill>
                  <a:schemeClr val="bg1"/>
                </a:solidFill>
              </a:rPr>
              <a:t>decir lo contrario de lo que se piensa, pero de tal forma que el lector reconozca la verdadera intención.  </a:t>
            </a:r>
          </a:p>
          <a:p>
            <a:pPr marL="685800" indent="-685800" eaLnBrk="1" hangingPunct="1">
              <a:lnSpc>
                <a:spcPct val="80000"/>
              </a:lnSpc>
            </a:pPr>
            <a:r>
              <a:rPr lang="en-US" sz="2000" smtClean="0">
                <a:solidFill>
                  <a:schemeClr val="bg1"/>
                </a:solidFill>
              </a:rPr>
              <a:t>Ej: “¿Qué plato es éste?  </a:t>
            </a:r>
          </a:p>
          <a:p>
            <a:pPr marL="1066800" lvl="1" indent="-609600" eaLnBrk="1" hangingPunct="1">
              <a:lnSpc>
                <a:spcPct val="80000"/>
              </a:lnSpc>
            </a:pPr>
            <a:r>
              <a:rPr lang="en-US" sz="2000" smtClean="0">
                <a:solidFill>
                  <a:schemeClr val="bg1"/>
                </a:solidFill>
              </a:rPr>
              <a:t>Este plato es de alacranes y víboras.</a:t>
            </a:r>
          </a:p>
          <a:p>
            <a:pPr marL="1066800" lvl="1" indent="-609600" eaLnBrk="1" hangingPunct="1">
              <a:lnSpc>
                <a:spcPct val="80000"/>
              </a:lnSpc>
            </a:pPr>
            <a:r>
              <a:rPr lang="en-US" sz="2000" smtClean="0">
                <a:solidFill>
                  <a:schemeClr val="bg1"/>
                </a:solidFill>
              </a:rPr>
              <a:t>¡Gentil plato!                (Tirso de Molina)</a:t>
            </a:r>
          </a:p>
        </p:txBody>
      </p:sp>
      <p:grpSp>
        <p:nvGrpSpPr>
          <p:cNvPr id="31748" name="Group 4"/>
          <p:cNvGrpSpPr>
            <a:grpSpLocks/>
          </p:cNvGrpSpPr>
          <p:nvPr/>
        </p:nvGrpSpPr>
        <p:grpSpPr bwMode="auto">
          <a:xfrm>
            <a:off x="7391400" y="6400800"/>
            <a:ext cx="1752600" cy="457200"/>
            <a:chOff x="4656" y="4032"/>
            <a:chExt cx="1104" cy="288"/>
          </a:xfrm>
        </p:grpSpPr>
        <p:sp>
          <p:nvSpPr>
            <p:cNvPr id="31749" name="AutoShape 5">
              <a:hlinkClick r:id="rId2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656" y="4032"/>
              <a:ext cx="384" cy="288"/>
            </a:xfrm>
            <a:prstGeom prst="actionButtonBackPrevious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31750" name="Text Box 6"/>
            <p:cNvSpPr txBox="1">
              <a:spLocks noChangeArrowheads="1"/>
            </p:cNvSpPr>
            <p:nvPr/>
          </p:nvSpPr>
          <p:spPr bwMode="auto">
            <a:xfrm>
              <a:off x="5088" y="4089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accent1"/>
                  </a:solidFill>
                </a:rPr>
                <a:t>Poesía</a:t>
              </a:r>
            </a:p>
          </p:txBody>
        </p:sp>
      </p:grpSp>
    </p:spTree>
  </p:cSld>
  <p:clrMapOvr>
    <a:masterClrMapping/>
  </p:clrMapOvr>
  <p:transition advTm="2000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Vocabulario de forma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Sílaba:  </a:t>
            </a:r>
          </a:p>
          <a:p>
            <a:pPr eaLnBrk="1" hangingPunct="1"/>
            <a:r>
              <a:rPr lang="en-US" smtClean="0"/>
              <a:t>Verso</a:t>
            </a:r>
          </a:p>
          <a:p>
            <a:pPr eaLnBrk="1" hangingPunct="1"/>
            <a:r>
              <a:rPr lang="en-US" smtClean="0"/>
              <a:t>Estrofa</a:t>
            </a:r>
          </a:p>
          <a:p>
            <a:pPr eaLnBrk="1" hangingPunct="1"/>
            <a:r>
              <a:rPr lang="en-US" smtClean="0"/>
              <a:t>Rima</a:t>
            </a:r>
          </a:p>
          <a:p>
            <a:pPr eaLnBrk="1" hangingPunct="1"/>
            <a:endParaRPr lang="en-US" smtClean="0"/>
          </a:p>
        </p:txBody>
      </p:sp>
      <p:grpSp>
        <p:nvGrpSpPr>
          <p:cNvPr id="32772" name="Group 4"/>
          <p:cNvGrpSpPr>
            <a:grpSpLocks/>
          </p:cNvGrpSpPr>
          <p:nvPr/>
        </p:nvGrpSpPr>
        <p:grpSpPr bwMode="auto">
          <a:xfrm>
            <a:off x="7391400" y="6400800"/>
            <a:ext cx="1752600" cy="457200"/>
            <a:chOff x="4656" y="4032"/>
            <a:chExt cx="1104" cy="288"/>
          </a:xfrm>
        </p:grpSpPr>
        <p:sp>
          <p:nvSpPr>
            <p:cNvPr id="32773" name="AutoShape 5">
              <a:hlinkClick r:id="rId2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656" y="4032"/>
              <a:ext cx="384" cy="288"/>
            </a:xfrm>
            <a:prstGeom prst="actionButtonBackPrevious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32774" name="Text Box 6"/>
            <p:cNvSpPr txBox="1">
              <a:spLocks noChangeArrowheads="1"/>
            </p:cNvSpPr>
            <p:nvPr/>
          </p:nvSpPr>
          <p:spPr bwMode="auto">
            <a:xfrm>
              <a:off x="5088" y="4089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accent1"/>
                  </a:solidFill>
                </a:rPr>
                <a:t>Poesía</a:t>
              </a:r>
            </a:p>
          </p:txBody>
        </p:sp>
      </p:grpSp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¿Cuál es la diferencia entre leer el periódico y leer la literatura?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Hay que leer el periódico una vez (por lo menos los primeros párrafos); hay que leer la literatura varias veces para saber qué dice y cómo lo dice.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chemeClr val="bg1"/>
                </a:solidFill>
              </a:rPr>
              <a:t>El periódico es para informar;  la literatura es para crear un juego entre el escritor y el lector.</a:t>
            </a: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Vocabulario:  la forma del poema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9530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Paseábase el rey moro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	por la ciudad de Granada</a:t>
            </a:r>
            <a:br>
              <a:rPr lang="en-US" sz="2800" smtClean="0"/>
            </a:br>
            <a:r>
              <a:rPr lang="en-US" sz="2800" smtClean="0"/>
              <a:t>desde la puerta de Elvira</a:t>
            </a:r>
            <a:br>
              <a:rPr lang="en-US" sz="2800" smtClean="0"/>
            </a:br>
            <a:r>
              <a:rPr lang="en-US" sz="2800" smtClean="0"/>
              <a:t>hasta la de Vivarrambla.</a:t>
            </a:r>
            <a:br>
              <a:rPr lang="en-US" sz="2800" smtClean="0"/>
            </a:br>
            <a:r>
              <a:rPr lang="en-US" sz="3200" smtClean="0"/>
              <a:t>	  </a:t>
            </a:r>
            <a:r>
              <a:rPr lang="en-US" sz="2800" smtClean="0">
                <a:solidFill>
                  <a:schemeClr val="bg1"/>
                </a:solidFill>
              </a:rPr>
              <a:t>iAy de mi Alhama!</a:t>
            </a:r>
            <a:br>
              <a:rPr lang="en-US" sz="2800" smtClean="0">
                <a:solidFill>
                  <a:schemeClr val="bg1"/>
                </a:solidFill>
              </a:rPr>
            </a:br>
            <a:r>
              <a:rPr lang="en-US" sz="2800" smtClean="0">
                <a:solidFill>
                  <a:schemeClr val="bg1"/>
                </a:solidFill>
              </a:rPr>
              <a:t/>
            </a:r>
            <a:br>
              <a:rPr lang="en-US" sz="2800" smtClean="0">
                <a:solidFill>
                  <a:schemeClr val="bg1"/>
                </a:solidFill>
              </a:rPr>
            </a:br>
            <a:r>
              <a:rPr lang="en-US" sz="2800" smtClean="0"/>
              <a:t>Cartas le fueron venida</a:t>
            </a:r>
            <a:br>
              <a:rPr lang="en-US" sz="2800" smtClean="0"/>
            </a:br>
            <a:r>
              <a:rPr lang="en-US" sz="2800" smtClean="0"/>
              <a:t>que Alhama era ganada:</a:t>
            </a:r>
            <a:br>
              <a:rPr lang="en-US" sz="2800" smtClean="0"/>
            </a:br>
            <a:r>
              <a:rPr lang="en-US" sz="2800" smtClean="0"/>
              <a:t>las carta echó en el fuego</a:t>
            </a:r>
            <a:br>
              <a:rPr lang="en-US" sz="2800" smtClean="0"/>
            </a:br>
            <a:r>
              <a:rPr lang="en-US" sz="2800" smtClean="0"/>
              <a:t>y al mensajero matara.</a:t>
            </a:r>
            <a:br>
              <a:rPr lang="en-US" sz="2800" smtClean="0"/>
            </a:br>
            <a:r>
              <a:rPr lang="en-US" sz="2800" smtClean="0"/>
              <a:t>     </a:t>
            </a:r>
            <a:r>
              <a:rPr lang="en-US" sz="2800" smtClean="0">
                <a:solidFill>
                  <a:schemeClr val="bg1"/>
                </a:solidFill>
              </a:rPr>
              <a:t>iAy de mi Alhama!</a:t>
            </a:r>
            <a:br>
              <a:rPr lang="en-US" sz="2800" smtClean="0">
                <a:solidFill>
                  <a:schemeClr val="bg1"/>
                </a:solidFill>
              </a:rPr>
            </a:br>
            <a:endParaRPr lang="en-US" sz="2800" smtClean="0">
              <a:solidFill>
                <a:schemeClr val="bg1"/>
              </a:solidFill>
            </a:endParaRPr>
          </a:p>
        </p:txBody>
      </p:sp>
      <p:sp>
        <p:nvSpPr>
          <p:cNvPr id="33796" name="Line 5"/>
          <p:cNvSpPr>
            <a:spLocks noChangeShapeType="1"/>
          </p:cNvSpPr>
          <p:nvPr/>
        </p:nvSpPr>
        <p:spPr bwMode="auto">
          <a:xfrm flipV="1">
            <a:off x="4876800" y="1752600"/>
            <a:ext cx="1447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797" name="Line 6"/>
          <p:cNvSpPr>
            <a:spLocks noChangeShapeType="1"/>
          </p:cNvSpPr>
          <p:nvPr/>
        </p:nvSpPr>
        <p:spPr bwMode="auto">
          <a:xfrm>
            <a:off x="5410200" y="3810000"/>
            <a:ext cx="1143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798" name="Line 7"/>
          <p:cNvSpPr>
            <a:spLocks noChangeShapeType="1"/>
          </p:cNvSpPr>
          <p:nvPr/>
        </p:nvSpPr>
        <p:spPr bwMode="auto">
          <a:xfrm flipV="1">
            <a:off x="5105400" y="4572000"/>
            <a:ext cx="1524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799" name="Line 9"/>
          <p:cNvSpPr>
            <a:spLocks noChangeShapeType="1"/>
          </p:cNvSpPr>
          <p:nvPr/>
        </p:nvSpPr>
        <p:spPr bwMode="auto">
          <a:xfrm>
            <a:off x="4876800" y="3276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0" name="Line 11"/>
          <p:cNvSpPr>
            <a:spLocks noChangeShapeType="1"/>
          </p:cNvSpPr>
          <p:nvPr/>
        </p:nvSpPr>
        <p:spPr bwMode="auto">
          <a:xfrm flipV="1">
            <a:off x="4495800" y="3429000"/>
            <a:ext cx="16764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3801" name="Group 12"/>
          <p:cNvGrpSpPr>
            <a:grpSpLocks/>
          </p:cNvGrpSpPr>
          <p:nvPr/>
        </p:nvGrpSpPr>
        <p:grpSpPr bwMode="auto">
          <a:xfrm>
            <a:off x="7391400" y="6127750"/>
            <a:ext cx="1752600" cy="730250"/>
            <a:chOff x="4656" y="3860"/>
            <a:chExt cx="1104" cy="460"/>
          </a:xfrm>
        </p:grpSpPr>
        <p:sp>
          <p:nvSpPr>
            <p:cNvPr id="33811" name="AutoShape 13">
              <a:hlinkClick r:id="rId2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656" y="3936"/>
              <a:ext cx="432" cy="384"/>
            </a:xfrm>
            <a:prstGeom prst="actionButtonBackPrevious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33812" name="Text Box 14"/>
            <p:cNvSpPr txBox="1">
              <a:spLocks noChangeArrowheads="1"/>
            </p:cNvSpPr>
            <p:nvPr/>
          </p:nvSpPr>
          <p:spPr bwMode="auto">
            <a:xfrm>
              <a:off x="5184" y="3860"/>
              <a:ext cx="576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chemeClr val="bg1"/>
                  </a:solidFill>
                </a:rPr>
                <a:t>Clases de poesía</a:t>
              </a:r>
            </a:p>
          </p:txBody>
        </p:sp>
      </p:grpSp>
      <p:grpSp>
        <p:nvGrpSpPr>
          <p:cNvPr id="33802" name="Group 17"/>
          <p:cNvGrpSpPr>
            <a:grpSpLocks/>
          </p:cNvGrpSpPr>
          <p:nvPr/>
        </p:nvGrpSpPr>
        <p:grpSpPr bwMode="auto">
          <a:xfrm>
            <a:off x="5257800" y="3505200"/>
            <a:ext cx="2133600" cy="1708150"/>
            <a:chOff x="3312" y="2208"/>
            <a:chExt cx="1344" cy="1076"/>
          </a:xfrm>
        </p:grpSpPr>
        <p:sp>
          <p:nvSpPr>
            <p:cNvPr id="33809" name="Text Box 8"/>
            <p:cNvSpPr txBox="1">
              <a:spLocks noChangeArrowheads="1"/>
            </p:cNvSpPr>
            <p:nvPr/>
          </p:nvSpPr>
          <p:spPr bwMode="auto">
            <a:xfrm>
              <a:off x="3696" y="2640"/>
              <a:ext cx="96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FFFF00"/>
                  </a:solidFill>
                </a:rPr>
                <a:t>estrofa</a:t>
              </a:r>
            </a:p>
          </p:txBody>
        </p:sp>
        <p:sp>
          <p:nvSpPr>
            <p:cNvPr id="33810" name="Text Box 15"/>
            <p:cNvSpPr txBox="1">
              <a:spLocks noChangeArrowheads="1"/>
            </p:cNvSpPr>
            <p:nvPr/>
          </p:nvSpPr>
          <p:spPr bwMode="auto">
            <a:xfrm>
              <a:off x="3312" y="2208"/>
              <a:ext cx="384" cy="10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600">
                  <a:solidFill>
                    <a:srgbClr val="FFFF00"/>
                  </a:solidFill>
                </a:rPr>
                <a:t>}</a:t>
              </a:r>
            </a:p>
          </p:txBody>
        </p:sp>
      </p:grpSp>
      <p:grpSp>
        <p:nvGrpSpPr>
          <p:cNvPr id="33803" name="Group 22"/>
          <p:cNvGrpSpPr>
            <a:grpSpLocks/>
          </p:cNvGrpSpPr>
          <p:nvPr/>
        </p:nvGrpSpPr>
        <p:grpSpPr bwMode="auto">
          <a:xfrm>
            <a:off x="4800600" y="3048000"/>
            <a:ext cx="2895600" cy="457200"/>
            <a:chOff x="3024" y="1920"/>
            <a:chExt cx="1824" cy="288"/>
          </a:xfrm>
        </p:grpSpPr>
        <p:sp>
          <p:nvSpPr>
            <p:cNvPr id="33807" name="Text Box 10"/>
            <p:cNvSpPr txBox="1">
              <a:spLocks noChangeArrowheads="1"/>
            </p:cNvSpPr>
            <p:nvPr/>
          </p:nvSpPr>
          <p:spPr bwMode="auto">
            <a:xfrm>
              <a:off x="3984" y="1920"/>
              <a:ext cx="86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FFFF00"/>
                  </a:solidFill>
                </a:rPr>
                <a:t>estribillo</a:t>
              </a:r>
            </a:p>
          </p:txBody>
        </p:sp>
        <p:sp>
          <p:nvSpPr>
            <p:cNvPr id="33808" name="Line 18"/>
            <p:cNvSpPr>
              <a:spLocks noChangeShapeType="1"/>
            </p:cNvSpPr>
            <p:nvPr/>
          </p:nvSpPr>
          <p:spPr bwMode="auto">
            <a:xfrm>
              <a:off x="3024" y="2064"/>
              <a:ext cx="960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804" name="Group 20"/>
          <p:cNvGrpSpPr>
            <a:grpSpLocks/>
          </p:cNvGrpSpPr>
          <p:nvPr/>
        </p:nvGrpSpPr>
        <p:grpSpPr bwMode="auto">
          <a:xfrm>
            <a:off x="4724400" y="1524000"/>
            <a:ext cx="3124200" cy="519113"/>
            <a:chOff x="2976" y="960"/>
            <a:chExt cx="1968" cy="327"/>
          </a:xfrm>
        </p:grpSpPr>
        <p:sp>
          <p:nvSpPr>
            <p:cNvPr id="33805" name="Text Box 4"/>
            <p:cNvSpPr txBox="1">
              <a:spLocks noChangeArrowheads="1"/>
            </p:cNvSpPr>
            <p:nvPr/>
          </p:nvSpPr>
          <p:spPr bwMode="auto">
            <a:xfrm>
              <a:off x="3936" y="960"/>
              <a:ext cx="100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FFFF00"/>
                  </a:solidFill>
                </a:rPr>
                <a:t>verso</a:t>
              </a:r>
            </a:p>
          </p:txBody>
        </p:sp>
        <p:sp>
          <p:nvSpPr>
            <p:cNvPr id="33806" name="Line 19"/>
            <p:cNvSpPr>
              <a:spLocks noChangeShapeType="1"/>
            </p:cNvSpPr>
            <p:nvPr/>
          </p:nvSpPr>
          <p:spPr bwMode="auto">
            <a:xfrm>
              <a:off x="2976" y="1152"/>
              <a:ext cx="960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Clases de poesía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hlinkClick r:id="rId2" action="ppaction://hlinksldjump"/>
              </a:rPr>
              <a:t>Romance</a:t>
            </a:r>
            <a:endParaRPr lang="en-US" smtClean="0"/>
          </a:p>
          <a:p>
            <a:pPr eaLnBrk="1" hangingPunct="1"/>
            <a:r>
              <a:rPr lang="en-US" smtClean="0"/>
              <a:t>Soneto</a:t>
            </a:r>
          </a:p>
          <a:p>
            <a:pPr eaLnBrk="1" hangingPunct="1"/>
            <a:endParaRPr lang="en-US" smtClean="0"/>
          </a:p>
        </p:txBody>
      </p:sp>
      <p:grpSp>
        <p:nvGrpSpPr>
          <p:cNvPr id="34820" name="Group 4"/>
          <p:cNvGrpSpPr>
            <a:grpSpLocks/>
          </p:cNvGrpSpPr>
          <p:nvPr/>
        </p:nvGrpSpPr>
        <p:grpSpPr bwMode="auto">
          <a:xfrm>
            <a:off x="7391400" y="6400800"/>
            <a:ext cx="1752600" cy="457200"/>
            <a:chOff x="4656" y="4032"/>
            <a:chExt cx="1104" cy="288"/>
          </a:xfrm>
        </p:grpSpPr>
        <p:sp>
          <p:nvSpPr>
            <p:cNvPr id="34821" name="AutoShape 5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656" y="4032"/>
              <a:ext cx="384" cy="288"/>
            </a:xfrm>
            <a:prstGeom prst="actionButtonBackPrevious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34822" name="Text Box 6"/>
            <p:cNvSpPr txBox="1">
              <a:spLocks noChangeArrowheads="1"/>
            </p:cNvSpPr>
            <p:nvPr/>
          </p:nvSpPr>
          <p:spPr bwMode="auto">
            <a:xfrm>
              <a:off x="5088" y="4089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accent1"/>
                  </a:solidFill>
                </a:rPr>
                <a:t>Poesía</a:t>
              </a:r>
            </a:p>
          </p:txBody>
        </p:sp>
      </p:grpSp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hangingPunct="1"/>
            <a:r>
              <a:rPr lang="en-US" smtClean="0"/>
              <a:t>La poesía:  romance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9154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smtClean="0"/>
              <a:t>“Romance” = del romano, no del amor.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smtClean="0"/>
              <a:t>Estilo:  fácil de recordar y cantar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smtClean="0">
                <a:solidFill>
                  <a:schemeClr val="bg1"/>
                </a:solidFill>
              </a:rPr>
              <a:t>Tiene 8 sílabas en cada verso.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smtClean="0">
                <a:solidFill>
                  <a:schemeClr val="bg1"/>
                </a:solidFill>
              </a:rPr>
              <a:t>Tiene la rima asonante en los versos pares.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smtClean="0"/>
              <a:t>Romance fronterizo:  </a:t>
            </a:r>
            <a:r>
              <a:rPr lang="en-US" sz="2800" smtClean="0">
                <a:solidFill>
                  <a:schemeClr val="bg1"/>
                </a:solidFill>
              </a:rPr>
              <a:t>compuestos por cristianos, adoptaron un punto de vista musulmán.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smtClean="0"/>
              <a:t>Tema: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smtClean="0">
                <a:solidFill>
                  <a:schemeClr val="bg1"/>
                </a:solidFill>
              </a:rPr>
              <a:t>Narra asuntos conocidos por el pueblo, y canta el momento clave, no toda la acción.</a:t>
            </a:r>
          </a:p>
          <a:p>
            <a:pPr lvl="1" eaLnBrk="1" hangingPunct="1">
              <a:lnSpc>
                <a:spcPct val="90000"/>
              </a:lnSpc>
            </a:pPr>
            <a:endParaRPr lang="en-US" sz="2800" smtClean="0">
              <a:solidFill>
                <a:schemeClr val="bg1"/>
              </a:solidFill>
            </a:endParaRPr>
          </a:p>
          <a:p>
            <a:pPr lvl="1" eaLnBrk="1" hangingPunct="1">
              <a:lnSpc>
                <a:spcPct val="90000"/>
              </a:lnSpc>
            </a:pPr>
            <a:endParaRPr lang="en-US" sz="2800" smtClean="0"/>
          </a:p>
        </p:txBody>
      </p:sp>
      <p:grpSp>
        <p:nvGrpSpPr>
          <p:cNvPr id="35844" name="Group 6"/>
          <p:cNvGrpSpPr>
            <a:grpSpLocks/>
          </p:cNvGrpSpPr>
          <p:nvPr/>
        </p:nvGrpSpPr>
        <p:grpSpPr bwMode="auto">
          <a:xfrm>
            <a:off x="7391400" y="6127750"/>
            <a:ext cx="1752600" cy="730250"/>
            <a:chOff x="4656" y="3860"/>
            <a:chExt cx="1104" cy="460"/>
          </a:xfrm>
        </p:grpSpPr>
        <p:sp>
          <p:nvSpPr>
            <p:cNvPr id="35845" name="AutoShape 4">
              <a:hlinkClick r:id="rId2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656" y="3936"/>
              <a:ext cx="432" cy="384"/>
            </a:xfrm>
            <a:prstGeom prst="actionButtonBackPrevious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35846" name="Text Box 5"/>
            <p:cNvSpPr txBox="1">
              <a:spLocks noChangeArrowheads="1"/>
            </p:cNvSpPr>
            <p:nvPr/>
          </p:nvSpPr>
          <p:spPr bwMode="auto">
            <a:xfrm>
              <a:off x="5184" y="3860"/>
              <a:ext cx="576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chemeClr val="bg1"/>
                  </a:solidFill>
                </a:rPr>
                <a:t>Clases de poesía</a:t>
              </a:r>
            </a:p>
          </p:txBody>
        </p:sp>
      </p:grpSp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Romance:  características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86800" cy="5029200"/>
          </a:xfrm>
        </p:spPr>
        <p:txBody>
          <a:bodyPr/>
          <a:lstStyle/>
          <a:p>
            <a:pPr marL="685800" indent="-6858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smtClean="0"/>
              <a:t>Forma:  versos </a:t>
            </a:r>
            <a:r>
              <a:rPr lang="en-US" sz="2800" u="sng" smtClean="0"/>
              <a:t>octosílabos</a:t>
            </a:r>
            <a:r>
              <a:rPr lang="en-US" sz="2800" smtClean="0"/>
              <a:t> con </a:t>
            </a:r>
            <a:r>
              <a:rPr lang="en-US" sz="2800" u="sng" smtClean="0"/>
              <a:t>rima asonante en lo versos pares.</a:t>
            </a:r>
          </a:p>
          <a:p>
            <a:pPr marL="685800" indent="-6858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u="sng" smtClean="0">
                <a:solidFill>
                  <a:schemeClr val="bg1"/>
                </a:solidFill>
              </a:rPr>
              <a:t>Efecto musical</a:t>
            </a:r>
            <a:r>
              <a:rPr lang="en-US" sz="2800" smtClean="0">
                <a:solidFill>
                  <a:schemeClr val="bg1"/>
                </a:solidFill>
              </a:rPr>
              <a:t> al leerlo. (Son para cantar.)</a:t>
            </a:r>
          </a:p>
          <a:p>
            <a:pPr marL="685800" indent="-6858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smtClean="0"/>
              <a:t>Suelen relatar un </a:t>
            </a:r>
            <a:r>
              <a:rPr lang="en-US" sz="2800" u="sng" smtClean="0"/>
              <a:t>momento épico, dramático y conmovedor</a:t>
            </a:r>
            <a:r>
              <a:rPr lang="en-US" sz="2800" smtClean="0"/>
              <a:t>. </a:t>
            </a:r>
          </a:p>
          <a:p>
            <a:pPr marL="685800" indent="-6858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smtClean="0">
                <a:solidFill>
                  <a:schemeClr val="bg1"/>
                </a:solidFill>
              </a:rPr>
              <a:t>Suelen abrirse </a:t>
            </a:r>
            <a:r>
              <a:rPr lang="en-US" sz="2800" i="1" u="sng" smtClean="0">
                <a:solidFill>
                  <a:schemeClr val="bg1"/>
                </a:solidFill>
              </a:rPr>
              <a:t>in medias res</a:t>
            </a:r>
            <a:r>
              <a:rPr lang="en-US" sz="2800" smtClean="0">
                <a:solidFill>
                  <a:schemeClr val="bg1"/>
                </a:solidFill>
              </a:rPr>
              <a:t> (empezada ya la acción) y terminan de manera abrupta.</a:t>
            </a:r>
          </a:p>
          <a:p>
            <a:pPr marL="685800" indent="-6858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smtClean="0"/>
              <a:t>Hay </a:t>
            </a:r>
            <a:r>
              <a:rPr lang="en-US" sz="2800" u="sng" smtClean="0"/>
              <a:t>diálogo</a:t>
            </a:r>
            <a:r>
              <a:rPr lang="en-US" sz="2800" smtClean="0"/>
              <a:t> que contribuye al efecto dramático</a:t>
            </a:r>
          </a:p>
          <a:p>
            <a:pPr marL="685800" indent="-6858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smtClean="0"/>
              <a:t>Mensaje did</a:t>
            </a:r>
            <a:r>
              <a:rPr lang="en-US" altLang="ja-JP" sz="2400" smtClean="0"/>
              <a:t>áctico al rey moro “--Mataste a los Abencerrajes, que eran la flor de Granada: cogiste los tornadizos de Córdoba la nombrada!</a:t>
            </a:r>
          </a:p>
          <a:p>
            <a:pPr marL="685800" indent="-6858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400" smtClean="0"/>
              <a:t>Polifónico - varias voces - el rey, alfaquí,el pueblo</a:t>
            </a:r>
            <a:endParaRPr lang="en-US" smtClean="0"/>
          </a:p>
        </p:txBody>
      </p:sp>
      <p:grpSp>
        <p:nvGrpSpPr>
          <p:cNvPr id="36868" name="Group 4"/>
          <p:cNvGrpSpPr>
            <a:grpSpLocks/>
          </p:cNvGrpSpPr>
          <p:nvPr/>
        </p:nvGrpSpPr>
        <p:grpSpPr bwMode="auto">
          <a:xfrm>
            <a:off x="7391400" y="6127750"/>
            <a:ext cx="1752600" cy="730250"/>
            <a:chOff x="4656" y="3860"/>
            <a:chExt cx="1104" cy="460"/>
          </a:xfrm>
        </p:grpSpPr>
        <p:sp>
          <p:nvSpPr>
            <p:cNvPr id="36869" name="AutoShape 5">
              <a:hlinkClick r:id="rId2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656" y="3936"/>
              <a:ext cx="432" cy="384"/>
            </a:xfrm>
            <a:prstGeom prst="actionButtonBackPrevious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36870" name="Text Box 6"/>
            <p:cNvSpPr txBox="1">
              <a:spLocks noChangeArrowheads="1"/>
            </p:cNvSpPr>
            <p:nvPr/>
          </p:nvSpPr>
          <p:spPr bwMode="auto">
            <a:xfrm>
              <a:off x="5184" y="3860"/>
              <a:ext cx="576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chemeClr val="bg1"/>
                  </a:solidFill>
                </a:rPr>
                <a:t>Clases de poesía</a:t>
              </a:r>
            </a:p>
          </p:txBody>
        </p:sp>
      </p:grpSp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Romance:  características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066800"/>
            <a:ext cx="8686800" cy="5029200"/>
          </a:xfrm>
        </p:spPr>
        <p:txBody>
          <a:bodyPr/>
          <a:lstStyle/>
          <a:p>
            <a:pPr marL="685800" indent="-6858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smtClean="0"/>
              <a:t>El rey al emplear a los tornadizos estos se fueron contra el ya que eran cristianos y no completamente leales al rey.</a:t>
            </a:r>
          </a:p>
          <a:p>
            <a:pPr marL="685800" indent="-6858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smtClean="0"/>
              <a:t>Estribillo: Encierra la idea principal y se repite a trav</a:t>
            </a:r>
            <a:r>
              <a:rPr lang="en-US" altLang="ja-JP" sz="2400" smtClean="0"/>
              <a:t>és del poema.</a:t>
            </a:r>
          </a:p>
          <a:p>
            <a:pPr marL="685800" indent="-6858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400" smtClean="0"/>
              <a:t>Da efecto dramático </a:t>
            </a:r>
          </a:p>
          <a:p>
            <a:pPr marL="685800" indent="-6858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400" smtClean="0"/>
              <a:t>El estribillo expresa la tristeza por la pérdida de Alhama a los cristianos.</a:t>
            </a:r>
          </a:p>
          <a:p>
            <a:pPr marL="685800" indent="-6858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400" smtClean="0"/>
              <a:t>Es el mensaje principal del romance.</a:t>
            </a:r>
          </a:p>
          <a:p>
            <a:pPr marL="685800" indent="-685800" eaLnBrk="1" hangingPunct="1">
              <a:lnSpc>
                <a:spcPct val="90000"/>
              </a:lnSpc>
              <a:buFontTx/>
              <a:buAutoNum type="arabicPeriod"/>
            </a:pPr>
            <a:endParaRPr lang="en-US" altLang="ja-JP" sz="2400" smtClean="0"/>
          </a:p>
          <a:p>
            <a:pPr marL="685800" indent="-685800" eaLnBrk="1" hangingPunct="1">
              <a:lnSpc>
                <a:spcPct val="90000"/>
              </a:lnSpc>
              <a:buFontTx/>
              <a:buAutoNum type="arabicPeriod"/>
            </a:pPr>
            <a:endParaRPr lang="en-US" altLang="ja-JP" sz="2400" smtClean="0"/>
          </a:p>
          <a:p>
            <a:pPr marL="685800" indent="-685800" eaLnBrk="1" hangingPunct="1">
              <a:lnSpc>
                <a:spcPct val="90000"/>
              </a:lnSpc>
              <a:buFontTx/>
              <a:buNone/>
            </a:pPr>
            <a:endParaRPr lang="en-US" sz="3200" smtClean="0"/>
          </a:p>
        </p:txBody>
      </p:sp>
      <p:grpSp>
        <p:nvGrpSpPr>
          <p:cNvPr id="37892" name="Group 4"/>
          <p:cNvGrpSpPr>
            <a:grpSpLocks/>
          </p:cNvGrpSpPr>
          <p:nvPr/>
        </p:nvGrpSpPr>
        <p:grpSpPr bwMode="auto">
          <a:xfrm>
            <a:off x="7391400" y="6127750"/>
            <a:ext cx="1752600" cy="730250"/>
            <a:chOff x="4656" y="3860"/>
            <a:chExt cx="1104" cy="460"/>
          </a:xfrm>
        </p:grpSpPr>
        <p:sp>
          <p:nvSpPr>
            <p:cNvPr id="37893" name="AutoShape 5">
              <a:hlinkClick r:id="rId2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656" y="3936"/>
              <a:ext cx="432" cy="384"/>
            </a:xfrm>
            <a:prstGeom prst="actionButtonBackPrevious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37894" name="Text Box 6"/>
            <p:cNvSpPr txBox="1">
              <a:spLocks noChangeArrowheads="1"/>
            </p:cNvSpPr>
            <p:nvPr/>
          </p:nvSpPr>
          <p:spPr bwMode="auto">
            <a:xfrm>
              <a:off x="5184" y="3860"/>
              <a:ext cx="576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chemeClr val="bg1"/>
                  </a:solidFill>
                </a:rPr>
                <a:t>Clases de poesía</a:t>
              </a:r>
            </a:p>
          </p:txBody>
        </p:sp>
      </p:grp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92163"/>
          </a:xfrm>
        </p:spPr>
        <p:txBody>
          <a:bodyPr/>
          <a:lstStyle/>
          <a:p>
            <a:pPr eaLnBrk="1" hangingPunct="1"/>
            <a:r>
              <a:rPr lang="en-US" sz="3600" smtClean="0"/>
              <a:t>Romance del rey moro que perdió Alhama</a:t>
            </a:r>
          </a:p>
        </p:txBody>
      </p:sp>
      <p:sp>
        <p:nvSpPr>
          <p:cNvPr id="38915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990600"/>
            <a:ext cx="44958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Paseábase el rey moro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por la ciudad de Granada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desde la puerta de Elvira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hasta la de Vivarrambla.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  </a:t>
            </a:r>
            <a:r>
              <a:rPr lang="en-US" sz="2400" smtClean="0">
                <a:solidFill>
                  <a:schemeClr val="bg1"/>
                </a:solidFill>
              </a:rPr>
              <a:t>iAy de mi Alhama!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Cartas le fueron venida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que Alhama era ganada: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las carta echó en el fuego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y al mensajero matara.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     </a:t>
            </a:r>
            <a:r>
              <a:rPr lang="en-US" sz="2400" smtClean="0">
                <a:solidFill>
                  <a:schemeClr val="bg1"/>
                </a:solidFill>
              </a:rPr>
              <a:t>iAy de mi Alhama!</a:t>
            </a:r>
          </a:p>
        </p:txBody>
      </p:sp>
      <p:sp>
        <p:nvSpPr>
          <p:cNvPr id="38916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914400"/>
            <a:ext cx="4648200" cy="5562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Descabalga de una mula,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y en un caballo cabalga;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por el Zacatín arriba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subido se había Alhambra.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     </a:t>
            </a:r>
            <a:r>
              <a:rPr lang="en-US" sz="2400" smtClean="0">
                <a:solidFill>
                  <a:schemeClr val="bg1"/>
                </a:solidFill>
              </a:rPr>
              <a:t>iAy de mi Alhama!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Como en el Alhambra estuvo,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al mismo punto mandaba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que se toquen su trompeta,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sus añafiles de plata.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     </a:t>
            </a:r>
            <a:r>
              <a:rPr lang="en-US" sz="2400" smtClean="0">
                <a:solidFill>
                  <a:schemeClr val="bg1"/>
                </a:solidFill>
              </a:rPr>
              <a:t>iAy de mi Alhama!</a:t>
            </a:r>
            <a:r>
              <a:rPr lang="en-US" sz="2400" smtClean="0"/>
              <a:t> </a:t>
            </a: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28600"/>
            <a:ext cx="4495800" cy="6629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smtClean="0"/>
              <a:t>Y que las cajas de guerra</a:t>
            </a:r>
          </a:p>
          <a:p>
            <a:pPr eaLnBrk="1" hangingPunct="1">
              <a:buFontTx/>
              <a:buNone/>
            </a:pPr>
            <a:r>
              <a:rPr lang="en-US" sz="2400" smtClean="0"/>
              <a:t>apriesa toquen al arma,</a:t>
            </a:r>
          </a:p>
          <a:p>
            <a:pPr eaLnBrk="1" hangingPunct="1">
              <a:buFontTx/>
              <a:buNone/>
            </a:pPr>
            <a:r>
              <a:rPr lang="en-US" sz="2400" smtClean="0"/>
              <a:t>porque lo oigan sus moros,</a:t>
            </a:r>
          </a:p>
          <a:p>
            <a:pPr eaLnBrk="1" hangingPunct="1">
              <a:buFontTx/>
              <a:buNone/>
            </a:pPr>
            <a:r>
              <a:rPr lang="en-US" sz="2400" smtClean="0"/>
              <a:t>los de la Vega y Granada.</a:t>
            </a:r>
          </a:p>
          <a:p>
            <a:pPr eaLnBrk="1" hangingPunct="1">
              <a:buFontTx/>
              <a:buNone/>
            </a:pPr>
            <a:r>
              <a:rPr lang="en-US" sz="2400" smtClean="0"/>
              <a:t>    </a:t>
            </a:r>
            <a:r>
              <a:rPr lang="en-US" sz="2400" smtClean="0">
                <a:solidFill>
                  <a:schemeClr val="bg1"/>
                </a:solidFill>
              </a:rPr>
              <a:t>iAy de mi Alhama!</a:t>
            </a:r>
          </a:p>
          <a:p>
            <a:pPr eaLnBrk="1" hangingPunct="1">
              <a:buFontTx/>
              <a:buNone/>
            </a:pPr>
            <a:endParaRPr lang="en-US" sz="240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en-US" sz="2400" smtClean="0"/>
              <a:t>Los moros que el son oyeron</a:t>
            </a:r>
          </a:p>
          <a:p>
            <a:pPr eaLnBrk="1" hangingPunct="1">
              <a:buFontTx/>
              <a:buNone/>
            </a:pPr>
            <a:r>
              <a:rPr lang="en-US" sz="2400" smtClean="0"/>
              <a:t>que al sangriento Marte llama,</a:t>
            </a:r>
          </a:p>
          <a:p>
            <a:pPr eaLnBrk="1" hangingPunct="1">
              <a:buFontTx/>
              <a:buNone/>
            </a:pPr>
            <a:r>
              <a:rPr lang="en-US" sz="2400" smtClean="0"/>
              <a:t>uno a uno y dos a dos</a:t>
            </a:r>
          </a:p>
          <a:p>
            <a:pPr eaLnBrk="1" hangingPunct="1">
              <a:buFontTx/>
              <a:buNone/>
            </a:pPr>
            <a:r>
              <a:rPr lang="en-US" sz="2400" smtClean="0"/>
              <a:t>juntado se ha gran batalla.</a:t>
            </a:r>
          </a:p>
          <a:p>
            <a:pPr eaLnBrk="1" hangingPunct="1">
              <a:buFontTx/>
              <a:buNone/>
            </a:pPr>
            <a:r>
              <a:rPr lang="en-US" sz="2400" smtClean="0"/>
              <a:t>     </a:t>
            </a:r>
            <a:r>
              <a:rPr lang="en-US" sz="2400" smtClean="0">
                <a:solidFill>
                  <a:schemeClr val="bg1"/>
                </a:solidFill>
              </a:rPr>
              <a:t>iAy de mi Alhama!</a:t>
            </a:r>
          </a:p>
          <a:p>
            <a:pPr eaLnBrk="1" hangingPunct="1">
              <a:buFontTx/>
              <a:buNone/>
            </a:pPr>
            <a:endParaRPr lang="en-US" sz="2400" smtClean="0">
              <a:solidFill>
                <a:schemeClr val="bg1"/>
              </a:solidFill>
            </a:endParaRPr>
          </a:p>
        </p:txBody>
      </p:sp>
      <p:sp>
        <p:nvSpPr>
          <p:cNvPr id="39939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28600"/>
            <a:ext cx="4495800" cy="6324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smtClean="0"/>
              <a:t>Allí habló un moro viejo,</a:t>
            </a:r>
          </a:p>
          <a:p>
            <a:pPr eaLnBrk="1" hangingPunct="1">
              <a:buFontTx/>
              <a:buNone/>
            </a:pPr>
            <a:r>
              <a:rPr lang="en-US" sz="2400" smtClean="0"/>
              <a:t>de esta manera hablara:</a:t>
            </a:r>
          </a:p>
          <a:p>
            <a:pPr eaLnBrk="1" hangingPunct="1">
              <a:buFontTx/>
              <a:buNone/>
            </a:pPr>
            <a:r>
              <a:rPr lang="en-US" sz="2400" smtClean="0"/>
              <a:t>--¿Para qué nos llamas, rey</a:t>
            </a:r>
          </a:p>
          <a:p>
            <a:pPr eaLnBrk="1" hangingPunct="1">
              <a:buFontTx/>
              <a:buNone/>
            </a:pPr>
            <a:r>
              <a:rPr lang="en-US" sz="2400" smtClean="0"/>
              <a:t>para qué e esta llamada?</a:t>
            </a: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chemeClr val="bg1"/>
                </a:solidFill>
              </a:rPr>
              <a:t>     iAy de mi Alhama!</a:t>
            </a:r>
            <a:endParaRPr lang="en-US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endParaRPr lang="en-US" sz="2400" smtClean="0"/>
          </a:p>
          <a:p>
            <a:pPr eaLnBrk="1" hangingPunct="1">
              <a:buFontTx/>
              <a:buNone/>
            </a:pPr>
            <a:r>
              <a:rPr lang="en-US" sz="2400" smtClean="0"/>
              <a:t>--Habéis de saber, amigos,</a:t>
            </a:r>
          </a:p>
          <a:p>
            <a:pPr eaLnBrk="1" hangingPunct="1">
              <a:buFontTx/>
              <a:buNone/>
            </a:pPr>
            <a:r>
              <a:rPr lang="en-US" sz="2400" smtClean="0"/>
              <a:t>una nueva desdichada</a:t>
            </a:r>
          </a:p>
          <a:p>
            <a:pPr eaLnBrk="1" hangingPunct="1">
              <a:buFontTx/>
              <a:buNone/>
            </a:pPr>
            <a:r>
              <a:rPr lang="en-US" sz="2400" smtClean="0"/>
              <a:t>que cristianos de braveza</a:t>
            </a:r>
          </a:p>
          <a:p>
            <a:pPr eaLnBrk="1" hangingPunct="1">
              <a:buFontTx/>
              <a:buNone/>
            </a:pPr>
            <a:r>
              <a:rPr lang="en-US" sz="2400" smtClean="0"/>
              <a:t>ya nos han ganado Alhama.</a:t>
            </a:r>
          </a:p>
          <a:p>
            <a:pPr eaLnBrk="1" hangingPunct="1">
              <a:buFontTx/>
              <a:buNone/>
            </a:pPr>
            <a:r>
              <a:rPr lang="en-US" sz="2400" smtClean="0"/>
              <a:t>     </a:t>
            </a:r>
            <a:r>
              <a:rPr lang="en-US" sz="2400" smtClean="0">
                <a:solidFill>
                  <a:schemeClr val="bg1"/>
                </a:solidFill>
              </a:rPr>
              <a:t>iAy de mi Alhama!</a:t>
            </a:r>
          </a:p>
          <a:p>
            <a:pPr eaLnBrk="1" hangingPunct="1">
              <a:buFontTx/>
              <a:buNone/>
            </a:pPr>
            <a:endParaRPr lang="en-US" sz="24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990600"/>
            <a:ext cx="4495800" cy="51355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smtClean="0"/>
              <a:t>Allí habló un alfaquí</a:t>
            </a:r>
          </a:p>
          <a:p>
            <a:pPr eaLnBrk="1" hangingPunct="1">
              <a:buFontTx/>
              <a:buNone/>
            </a:pPr>
            <a:r>
              <a:rPr lang="en-US" sz="2400" smtClean="0"/>
              <a:t>de barba crecida y cana:</a:t>
            </a:r>
          </a:p>
          <a:p>
            <a:pPr eaLnBrk="1" hangingPunct="1">
              <a:buFontTx/>
              <a:buNone/>
            </a:pPr>
            <a:r>
              <a:rPr lang="en-US" sz="2400" smtClean="0"/>
              <a:t>--iBien se te emplea, buen rey,</a:t>
            </a:r>
          </a:p>
          <a:p>
            <a:pPr eaLnBrk="1" hangingPunct="1">
              <a:buFontTx/>
              <a:buNone/>
            </a:pPr>
            <a:r>
              <a:rPr lang="en-US" sz="2400" smtClean="0"/>
              <a:t>buen rey, bien se te empleara!</a:t>
            </a:r>
          </a:p>
          <a:p>
            <a:pPr eaLnBrk="1" hangingPunct="1">
              <a:buFontTx/>
              <a:buNone/>
            </a:pPr>
            <a:r>
              <a:rPr lang="en-US" sz="2400" smtClean="0"/>
              <a:t>     </a:t>
            </a:r>
            <a:r>
              <a:rPr lang="en-US" sz="2400" smtClean="0">
                <a:solidFill>
                  <a:schemeClr val="bg1"/>
                </a:solidFill>
              </a:rPr>
              <a:t>iAy de mi Alhama!</a:t>
            </a:r>
          </a:p>
          <a:p>
            <a:pPr eaLnBrk="1" hangingPunct="1">
              <a:buFontTx/>
              <a:buNone/>
            </a:pPr>
            <a:endParaRPr lang="en-US" sz="240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en-US" sz="2400" smtClean="0"/>
              <a:t>--iMataste los Abencerrajes,</a:t>
            </a:r>
          </a:p>
          <a:p>
            <a:pPr eaLnBrk="1" hangingPunct="1">
              <a:buFontTx/>
              <a:buNone/>
            </a:pPr>
            <a:r>
              <a:rPr lang="en-US" sz="2400" smtClean="0"/>
              <a:t>que eran la flor de Granada;</a:t>
            </a:r>
          </a:p>
          <a:p>
            <a:pPr eaLnBrk="1" hangingPunct="1">
              <a:buFontTx/>
              <a:buNone/>
            </a:pPr>
            <a:r>
              <a:rPr lang="en-US" sz="2400" smtClean="0"/>
              <a:t>cogiste los tornadizos</a:t>
            </a:r>
          </a:p>
          <a:p>
            <a:pPr eaLnBrk="1" hangingPunct="1">
              <a:buFontTx/>
              <a:buNone/>
            </a:pPr>
            <a:r>
              <a:rPr lang="en-US" sz="2400" smtClean="0"/>
              <a:t>de Córdoba la nombrada!</a:t>
            </a:r>
          </a:p>
          <a:p>
            <a:pPr eaLnBrk="1" hangingPunct="1">
              <a:buFontTx/>
              <a:buNone/>
            </a:pPr>
            <a:r>
              <a:rPr lang="en-US" sz="2400" smtClean="0"/>
              <a:t>     </a:t>
            </a:r>
            <a:r>
              <a:rPr lang="en-US" sz="2400" smtClean="0">
                <a:solidFill>
                  <a:schemeClr val="bg1"/>
                </a:solidFill>
              </a:rPr>
              <a:t>iAy de mi Alhama!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40963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990600"/>
            <a:ext cx="4495800" cy="51355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smtClean="0"/>
              <a:t>--Por eso mereces, rey,</a:t>
            </a:r>
          </a:p>
          <a:p>
            <a:pPr eaLnBrk="1" hangingPunct="1">
              <a:buFontTx/>
              <a:buNone/>
            </a:pPr>
            <a:r>
              <a:rPr lang="en-US" sz="2400" smtClean="0"/>
              <a:t>una pena muy doblada;</a:t>
            </a:r>
          </a:p>
          <a:p>
            <a:pPr eaLnBrk="1" hangingPunct="1">
              <a:buFontTx/>
              <a:buNone/>
            </a:pPr>
            <a:r>
              <a:rPr lang="en-US" sz="2400" smtClean="0"/>
              <a:t>que te pierdas tú y el reino,</a:t>
            </a:r>
          </a:p>
          <a:p>
            <a:pPr eaLnBrk="1" hangingPunct="1">
              <a:buFontTx/>
              <a:buNone/>
            </a:pPr>
            <a:r>
              <a:rPr lang="en-US" sz="2400" smtClean="0"/>
              <a:t>y aquí se pierda Granada.</a:t>
            </a:r>
          </a:p>
          <a:p>
            <a:pPr eaLnBrk="1" hangingPunct="1">
              <a:buFontTx/>
              <a:buNone/>
            </a:pPr>
            <a:r>
              <a:rPr lang="en-US" sz="2400" smtClean="0"/>
              <a:t>     </a:t>
            </a:r>
            <a:r>
              <a:rPr lang="en-US" sz="2400" smtClean="0">
                <a:solidFill>
                  <a:schemeClr val="bg1"/>
                </a:solidFill>
              </a:rPr>
              <a:t>iAy de mi Alhama!</a:t>
            </a: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Rima:  la rima asonante</a:t>
            </a:r>
          </a:p>
        </p:txBody>
      </p:sp>
      <p:sp>
        <p:nvSpPr>
          <p:cNvPr id="41987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Paseábase el rey m</a:t>
            </a:r>
            <a:r>
              <a:rPr lang="en-US" sz="2400" smtClean="0">
                <a:solidFill>
                  <a:srgbClr val="00FFFF"/>
                </a:solidFill>
              </a:rPr>
              <a:t>o</a:t>
            </a:r>
            <a:r>
              <a:rPr lang="en-US" sz="2400" smtClean="0"/>
              <a:t>r</a:t>
            </a:r>
            <a:r>
              <a:rPr lang="en-US" sz="2400" smtClean="0">
                <a:solidFill>
                  <a:srgbClr val="00FFFF"/>
                </a:solidFill>
              </a:rPr>
              <a:t>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por la ciudad de Gran</a:t>
            </a:r>
            <a:r>
              <a:rPr lang="en-US" sz="2400" smtClean="0">
                <a:solidFill>
                  <a:srgbClr val="FF5050"/>
                </a:solidFill>
              </a:rPr>
              <a:t>a</a:t>
            </a:r>
            <a:r>
              <a:rPr lang="en-US" sz="2400" smtClean="0"/>
              <a:t>d</a:t>
            </a:r>
            <a:r>
              <a:rPr lang="en-US" sz="2400" smtClean="0">
                <a:solidFill>
                  <a:srgbClr val="FF5050"/>
                </a:solidFill>
              </a:rPr>
              <a:t>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desde la puerta de Elv</a:t>
            </a:r>
            <a:r>
              <a:rPr lang="en-US" sz="2400" smtClean="0">
                <a:solidFill>
                  <a:srgbClr val="00FFFF"/>
                </a:solidFill>
              </a:rPr>
              <a:t>i</a:t>
            </a:r>
            <a:r>
              <a:rPr lang="en-US" sz="2400" smtClean="0"/>
              <a:t>r</a:t>
            </a:r>
            <a:r>
              <a:rPr lang="en-US" sz="2400" smtClean="0">
                <a:solidFill>
                  <a:srgbClr val="00FFFF"/>
                </a:solidFill>
              </a:rPr>
              <a:t>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hasta la de Vivarr</a:t>
            </a:r>
            <a:r>
              <a:rPr lang="en-US" sz="2400" smtClean="0">
                <a:solidFill>
                  <a:srgbClr val="FF5050"/>
                </a:solidFill>
              </a:rPr>
              <a:t>a</a:t>
            </a:r>
            <a:r>
              <a:rPr lang="en-US" sz="2400" smtClean="0"/>
              <a:t>mbl</a:t>
            </a:r>
            <a:r>
              <a:rPr lang="en-US" sz="2400" smtClean="0">
                <a:solidFill>
                  <a:srgbClr val="FF5050"/>
                </a:solidFill>
              </a:rPr>
              <a:t>a</a:t>
            </a:r>
            <a:r>
              <a:rPr lang="en-US" sz="240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  </a:t>
            </a:r>
            <a:r>
              <a:rPr lang="en-US" sz="2400" smtClean="0">
                <a:solidFill>
                  <a:srgbClr val="B2B2B2"/>
                </a:solidFill>
              </a:rPr>
              <a:t>iAy de mi Alhama!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Cartas le fueron ven</a:t>
            </a:r>
            <a:r>
              <a:rPr lang="en-US" sz="2400" smtClean="0">
                <a:solidFill>
                  <a:srgbClr val="00FFFF"/>
                </a:solidFill>
              </a:rPr>
              <a:t>i</a:t>
            </a:r>
            <a:r>
              <a:rPr lang="en-US" sz="2400" smtClean="0"/>
              <a:t>d</a:t>
            </a:r>
            <a:r>
              <a:rPr lang="en-US" sz="2400" smtClean="0">
                <a:solidFill>
                  <a:srgbClr val="00FFFF"/>
                </a:solidFill>
              </a:rPr>
              <a:t>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que Alhama era gan</a:t>
            </a:r>
            <a:r>
              <a:rPr lang="en-US" sz="2400" smtClean="0">
                <a:solidFill>
                  <a:srgbClr val="FF5050"/>
                </a:solidFill>
              </a:rPr>
              <a:t>a</a:t>
            </a:r>
            <a:r>
              <a:rPr lang="en-US" sz="2400" smtClean="0"/>
              <a:t>d</a:t>
            </a:r>
            <a:r>
              <a:rPr lang="en-US" sz="2400" smtClean="0">
                <a:solidFill>
                  <a:srgbClr val="FF5050"/>
                </a:solidFill>
              </a:rPr>
              <a:t>a</a:t>
            </a:r>
            <a:r>
              <a:rPr lang="en-US" sz="2400" smtClean="0"/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las carta echó en el fu</a:t>
            </a:r>
            <a:r>
              <a:rPr lang="en-US" sz="2400" smtClean="0">
                <a:solidFill>
                  <a:srgbClr val="00FFFF"/>
                </a:solidFill>
              </a:rPr>
              <a:t>e</a:t>
            </a:r>
            <a:r>
              <a:rPr lang="en-US" sz="2400" smtClean="0"/>
              <a:t>g</a:t>
            </a:r>
            <a:r>
              <a:rPr lang="en-US" sz="2400" smtClean="0">
                <a:solidFill>
                  <a:srgbClr val="00FFFF"/>
                </a:solidFill>
              </a:rPr>
              <a:t>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y al mensajero mat</a:t>
            </a:r>
            <a:r>
              <a:rPr lang="en-US" sz="2400" smtClean="0">
                <a:solidFill>
                  <a:srgbClr val="FF5050"/>
                </a:solidFill>
              </a:rPr>
              <a:t>a</a:t>
            </a:r>
            <a:r>
              <a:rPr lang="en-US" sz="2400" smtClean="0"/>
              <a:t>r</a:t>
            </a:r>
            <a:r>
              <a:rPr lang="en-US" sz="2400" smtClean="0">
                <a:solidFill>
                  <a:srgbClr val="FF5050"/>
                </a:solidFill>
              </a:rPr>
              <a:t>a</a:t>
            </a:r>
            <a:r>
              <a:rPr lang="en-US" sz="240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     </a:t>
            </a:r>
            <a:r>
              <a:rPr lang="en-US" sz="2400" smtClean="0">
                <a:solidFill>
                  <a:srgbClr val="B2B2B2"/>
                </a:solidFill>
              </a:rPr>
              <a:t>iAy de mi Alhama!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mtClean="0"/>
          </a:p>
        </p:txBody>
      </p:sp>
      <p:sp>
        <p:nvSpPr>
          <p:cNvPr id="41988" name="Line 7"/>
          <p:cNvSpPr>
            <a:spLocks noChangeShapeType="1"/>
          </p:cNvSpPr>
          <p:nvPr/>
        </p:nvSpPr>
        <p:spPr bwMode="auto">
          <a:xfrm>
            <a:off x="4191000" y="2286000"/>
            <a:ext cx="1371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89" name="Line 8"/>
          <p:cNvSpPr>
            <a:spLocks noChangeShapeType="1"/>
          </p:cNvSpPr>
          <p:nvPr/>
        </p:nvSpPr>
        <p:spPr bwMode="auto">
          <a:xfrm>
            <a:off x="4038600" y="3048000"/>
            <a:ext cx="1524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0" name="Line 9"/>
          <p:cNvSpPr>
            <a:spLocks noChangeShapeType="1"/>
          </p:cNvSpPr>
          <p:nvPr/>
        </p:nvSpPr>
        <p:spPr bwMode="auto">
          <a:xfrm flipV="1">
            <a:off x="3962400" y="3124200"/>
            <a:ext cx="16002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1" name="Line 10"/>
          <p:cNvSpPr>
            <a:spLocks noChangeShapeType="1"/>
          </p:cNvSpPr>
          <p:nvPr/>
        </p:nvSpPr>
        <p:spPr bwMode="auto">
          <a:xfrm flipV="1">
            <a:off x="3962400" y="3124200"/>
            <a:ext cx="16002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2" name="Text Box 11"/>
          <p:cNvSpPr txBox="1">
            <a:spLocks noChangeArrowheads="1"/>
          </p:cNvSpPr>
          <p:nvPr/>
        </p:nvSpPr>
        <p:spPr bwMode="auto">
          <a:xfrm>
            <a:off x="5562600" y="2514600"/>
            <a:ext cx="3276600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1"/>
                </a:solidFill>
              </a:rPr>
              <a:t>Las dos últimas vocales de los versos pares son a-a.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chemeClr val="accent1"/>
                </a:solidFill>
              </a:rPr>
              <a:t>Sigue por todo el poema.</a:t>
            </a:r>
            <a:endParaRPr lang="en-US" sz="2400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Confusión y dudas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6600" smtClean="0"/>
              <a:t>Verso = line</a:t>
            </a:r>
          </a:p>
          <a:p>
            <a:pPr eaLnBrk="1" hangingPunct="1"/>
            <a:r>
              <a:rPr lang="en-US" sz="6600" smtClean="0"/>
              <a:t>Estrofa = verse</a:t>
            </a:r>
          </a:p>
        </p:txBody>
      </p:sp>
      <p:grpSp>
        <p:nvGrpSpPr>
          <p:cNvPr id="43012" name="Group 4"/>
          <p:cNvGrpSpPr>
            <a:grpSpLocks/>
          </p:cNvGrpSpPr>
          <p:nvPr/>
        </p:nvGrpSpPr>
        <p:grpSpPr bwMode="auto">
          <a:xfrm>
            <a:off x="7391400" y="6127750"/>
            <a:ext cx="1752600" cy="730250"/>
            <a:chOff x="4656" y="3860"/>
            <a:chExt cx="1104" cy="460"/>
          </a:xfrm>
        </p:grpSpPr>
        <p:sp>
          <p:nvSpPr>
            <p:cNvPr id="43013" name="AutoShape 5">
              <a:hlinkClick r:id="rId2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656" y="3936"/>
              <a:ext cx="432" cy="384"/>
            </a:xfrm>
            <a:prstGeom prst="actionButtonBackPrevious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43014" name="Text Box 6"/>
            <p:cNvSpPr txBox="1">
              <a:spLocks noChangeArrowheads="1"/>
            </p:cNvSpPr>
            <p:nvPr/>
          </p:nvSpPr>
          <p:spPr bwMode="auto">
            <a:xfrm>
              <a:off x="5184" y="3860"/>
              <a:ext cx="576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chemeClr val="bg1"/>
                  </a:solidFill>
                </a:rPr>
                <a:t>Clases de poesía</a:t>
              </a:r>
            </a:p>
          </p:txBody>
        </p:sp>
      </p:grpSp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Introducción a la literatura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3200" smtClean="0"/>
              <a:t>El estudio de la literatura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3200" smtClean="0"/>
              <a:t>no es sólo leer para saber qué pasó;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3200" smtClean="0"/>
              <a:t>es el análisis de la acción, la forma, el tono, y el lenguaje.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3200" smtClean="0">
                <a:solidFill>
                  <a:schemeClr val="bg1"/>
                </a:solidFill>
              </a:rPr>
              <a:t>Hay que 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3200" smtClean="0">
                <a:solidFill>
                  <a:schemeClr val="bg1"/>
                </a:solidFill>
              </a:rPr>
              <a:t>leer y comprender, 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3200" smtClean="0">
                <a:solidFill>
                  <a:schemeClr val="bg1"/>
                </a:solidFill>
              </a:rPr>
              <a:t>aprender el vocabulario para analizar la literatura, y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3200" smtClean="0">
                <a:solidFill>
                  <a:schemeClr val="bg1"/>
                </a:solidFill>
              </a:rPr>
              <a:t>colocarla en su ambiente histórico (movimientos, estilo, época histórica).</a:t>
            </a: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Rima consonante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5720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Con diez cañones por banda,</a:t>
            </a:r>
            <a:br>
              <a:rPr lang="en-US" sz="2400" smtClean="0"/>
            </a:br>
            <a:r>
              <a:rPr lang="en-US" sz="2400" smtClean="0"/>
              <a:t>viento en popa a toda v</a:t>
            </a:r>
            <a:r>
              <a:rPr lang="en-US" sz="2400" smtClean="0">
                <a:solidFill>
                  <a:srgbClr val="000099"/>
                </a:solidFill>
              </a:rPr>
              <a:t>ela</a:t>
            </a:r>
            <a:r>
              <a:rPr lang="en-US" sz="2400" smtClean="0"/>
              <a:t>,</a:t>
            </a:r>
            <a:br>
              <a:rPr lang="en-US" sz="2400" smtClean="0"/>
            </a:br>
            <a:r>
              <a:rPr lang="en-US" sz="2400" smtClean="0"/>
              <a:t>no corta el mar, sino vu</a:t>
            </a:r>
            <a:r>
              <a:rPr lang="en-US" sz="2400" smtClean="0">
                <a:solidFill>
                  <a:srgbClr val="000099"/>
                </a:solidFill>
              </a:rPr>
              <a:t>ela</a:t>
            </a:r>
            <a:r>
              <a:rPr lang="en-US" sz="2400" smtClean="0"/>
              <a:t>,</a:t>
            </a:r>
            <a:br>
              <a:rPr lang="en-US" sz="2400" smtClean="0"/>
            </a:br>
            <a:r>
              <a:rPr lang="en-US" sz="2400" smtClean="0"/>
              <a:t>un velero bergant</a:t>
            </a:r>
            <a:r>
              <a:rPr lang="en-US" sz="2400" smtClean="0">
                <a:solidFill>
                  <a:srgbClr val="FF9999"/>
                </a:solidFill>
              </a:rPr>
              <a:t>ín</a:t>
            </a:r>
            <a:r>
              <a:rPr lang="en-US" sz="2400" smtClean="0"/>
              <a:t>:</a:t>
            </a:r>
            <a:br>
              <a:rPr lang="en-US" sz="2400" smtClean="0"/>
            </a:br>
            <a:r>
              <a:rPr lang="en-US" sz="2400" smtClean="0"/>
              <a:t>bajel pirata que llaman</a:t>
            </a:r>
            <a:br>
              <a:rPr lang="en-US" sz="2400" smtClean="0"/>
            </a:br>
            <a:r>
              <a:rPr lang="en-US" sz="2400" smtClean="0"/>
              <a:t>por su bravura el Tem</a:t>
            </a:r>
            <a:r>
              <a:rPr lang="en-US" sz="2400" smtClean="0">
                <a:solidFill>
                  <a:srgbClr val="00FFFF"/>
                </a:solidFill>
              </a:rPr>
              <a:t>ido</a:t>
            </a:r>
            <a:r>
              <a:rPr lang="en-US" sz="2400" smtClean="0"/>
              <a:t>,</a:t>
            </a:r>
            <a:br>
              <a:rPr lang="en-US" sz="2400" smtClean="0"/>
            </a:br>
            <a:r>
              <a:rPr lang="en-US" sz="2400" smtClean="0"/>
              <a:t>en todo mar conoc</a:t>
            </a:r>
            <a:r>
              <a:rPr lang="en-US" sz="2400" smtClean="0">
                <a:solidFill>
                  <a:srgbClr val="00FFFF"/>
                </a:solidFill>
              </a:rPr>
              <a:t>ido</a:t>
            </a: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>del uno al otro conf</a:t>
            </a:r>
            <a:r>
              <a:rPr lang="en-US" sz="2400" smtClean="0">
                <a:solidFill>
                  <a:srgbClr val="FF9999"/>
                </a:solidFill>
              </a:rPr>
              <a:t>ín</a:t>
            </a:r>
            <a:r>
              <a:rPr lang="en-US" sz="2400" smtClean="0"/>
              <a:t>.</a:t>
            </a:r>
            <a:br>
              <a:rPr lang="en-US" sz="2400" smtClean="0"/>
            </a:br>
            <a:endParaRPr lang="en-US" sz="2400" smtClean="0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81600" y="1600200"/>
            <a:ext cx="35052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En esta sección, tiene la rima consonante así:  son dos cuartetos que tienen rima consonante en el segundo y tercer verso de cada uno, y rima consonante entre el cuarto verso de cada uno.  Es decir:  (x) a a b, (x) c c b.  </a:t>
            </a: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Para contar las sílabas: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2578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Pa-se-á-ba-se el- rey –mo-ro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por-la-ciu-dad-de-Gra-na-da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des-de-la-puer-ta-de El-vi-ra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has-ta-la-de-Vi-va-rram-bla.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	  </a:t>
            </a:r>
            <a:r>
              <a:rPr lang="en-US" sz="2400" smtClean="0">
                <a:solidFill>
                  <a:schemeClr val="bg1"/>
                </a:solidFill>
              </a:rPr>
              <a:t>iAy-de-mi Al-ha-ma!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Car-tas-le-fue-ron-ve-ni-da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que Al-ha-ma er-a-ga-na-da: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las-car-tas-e-chó en-el-fue-go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y-al-men-sa-je-ro-ma-ta-ra.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     </a:t>
            </a:r>
            <a:r>
              <a:rPr lang="en-US" sz="2400" smtClean="0">
                <a:solidFill>
                  <a:schemeClr val="bg1"/>
                </a:solidFill>
              </a:rPr>
              <a:t>iAy de mi Alhama!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</p:txBody>
      </p:sp>
      <p:sp>
        <p:nvSpPr>
          <p:cNvPr id="45060" name="Oval 4"/>
          <p:cNvSpPr>
            <a:spLocks noChangeArrowheads="1"/>
          </p:cNvSpPr>
          <p:nvPr/>
        </p:nvSpPr>
        <p:spPr bwMode="auto">
          <a:xfrm>
            <a:off x="2133600" y="1676400"/>
            <a:ext cx="762000" cy="381000"/>
          </a:xfrm>
          <a:prstGeom prst="ellips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45061" name="Oval 5"/>
          <p:cNvSpPr>
            <a:spLocks noChangeArrowheads="1"/>
          </p:cNvSpPr>
          <p:nvPr/>
        </p:nvSpPr>
        <p:spPr bwMode="auto">
          <a:xfrm>
            <a:off x="3200400" y="2590800"/>
            <a:ext cx="762000" cy="381000"/>
          </a:xfrm>
          <a:prstGeom prst="ellips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45062" name="Oval 6"/>
          <p:cNvSpPr>
            <a:spLocks noChangeArrowheads="1"/>
          </p:cNvSpPr>
          <p:nvPr/>
        </p:nvSpPr>
        <p:spPr bwMode="auto">
          <a:xfrm>
            <a:off x="2057400" y="3429000"/>
            <a:ext cx="914400" cy="533400"/>
          </a:xfrm>
          <a:prstGeom prst="ellips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45063" name="Oval 7"/>
          <p:cNvSpPr>
            <a:spLocks noChangeArrowheads="1"/>
          </p:cNvSpPr>
          <p:nvPr/>
        </p:nvSpPr>
        <p:spPr bwMode="auto">
          <a:xfrm>
            <a:off x="2438400" y="5029200"/>
            <a:ext cx="762000" cy="381000"/>
          </a:xfrm>
          <a:prstGeom prst="ellips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45064" name="Oval 8"/>
          <p:cNvSpPr>
            <a:spLocks noChangeArrowheads="1"/>
          </p:cNvSpPr>
          <p:nvPr/>
        </p:nvSpPr>
        <p:spPr bwMode="auto">
          <a:xfrm>
            <a:off x="762000" y="4953000"/>
            <a:ext cx="762000" cy="381000"/>
          </a:xfrm>
          <a:prstGeom prst="ellips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45065" name="Oval 9"/>
          <p:cNvSpPr>
            <a:spLocks noChangeArrowheads="1"/>
          </p:cNvSpPr>
          <p:nvPr/>
        </p:nvSpPr>
        <p:spPr bwMode="auto">
          <a:xfrm>
            <a:off x="2590800" y="5486400"/>
            <a:ext cx="762000" cy="381000"/>
          </a:xfrm>
          <a:prstGeom prst="ellips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45066" name="Oval 10"/>
          <p:cNvSpPr>
            <a:spLocks noChangeArrowheads="1"/>
          </p:cNvSpPr>
          <p:nvPr/>
        </p:nvSpPr>
        <p:spPr bwMode="auto">
          <a:xfrm>
            <a:off x="381000" y="5943600"/>
            <a:ext cx="762000" cy="381000"/>
          </a:xfrm>
          <a:prstGeom prst="ellips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Para contar las sílabas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iQuién hubiese tal ventura</a:t>
            </a:r>
          </a:p>
          <a:p>
            <a:pPr eaLnBrk="1" hangingPunct="1">
              <a:buFontTx/>
              <a:buNone/>
            </a:pPr>
            <a:r>
              <a:rPr lang="en-US" smtClean="0"/>
              <a:t>sobre las aguas del </a:t>
            </a:r>
            <a:r>
              <a:rPr lang="en-US" smtClean="0">
                <a:solidFill>
                  <a:srgbClr val="00FFFF"/>
                </a:solidFill>
              </a:rPr>
              <a:t>mar</a:t>
            </a:r>
            <a:r>
              <a:rPr lang="en-US" smtClean="0"/>
              <a:t>,</a:t>
            </a:r>
          </a:p>
          <a:p>
            <a:pPr eaLnBrk="1" hangingPunct="1"/>
            <a:endParaRPr lang="en-US" smtClean="0"/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3886200" y="3505200"/>
            <a:ext cx="47244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accent1"/>
                </a:solidFill>
              </a:rPr>
              <a:t>Si la última sílaba lleva el golpe (palabra monosílaba, o si lleva acento escrito, o si el golpe cae en la última sílaba, se le agrega una sílaba.</a:t>
            </a:r>
            <a:endParaRPr lang="en-US" sz="2800">
              <a:solidFill>
                <a:srgbClr val="FFFF00"/>
              </a:solidFill>
            </a:endParaRP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6324600" y="2286000"/>
            <a:ext cx="121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FF00"/>
                </a:solidFill>
              </a:rPr>
              <a:t>+1</a:t>
            </a: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15963"/>
          </a:xfrm>
        </p:spPr>
        <p:txBody>
          <a:bodyPr/>
          <a:lstStyle/>
          <a:p>
            <a:pPr eaLnBrk="1" hangingPunct="1"/>
            <a:r>
              <a:rPr lang="en-US" sz="4000" smtClean="0"/>
              <a:t>Rima LIII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066800"/>
            <a:ext cx="4343400" cy="5562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_tradnl" sz="1800" smtClean="0">
                <a:solidFill>
                  <a:schemeClr val="bg1"/>
                </a:solidFill>
              </a:rPr>
              <a:t>Volverán las oscuras golondrinas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_tradnl" sz="1800" smtClean="0">
                <a:solidFill>
                  <a:schemeClr val="bg1"/>
                </a:solidFill>
              </a:rPr>
              <a:t>En tu balcón sus nidos a colgar,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_tradnl" sz="1800" smtClean="0">
                <a:solidFill>
                  <a:schemeClr val="bg1"/>
                </a:solidFill>
              </a:rPr>
              <a:t>Y otra vez con el ala a sus cristales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_tradnl" sz="1800" smtClean="0">
                <a:solidFill>
                  <a:schemeClr val="bg1"/>
                </a:solidFill>
              </a:rPr>
              <a:t>		Jugando llamarán;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_tradnl" sz="180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_tradnl" sz="1800" smtClean="0">
                <a:solidFill>
                  <a:schemeClr val="bg1"/>
                </a:solidFill>
              </a:rPr>
              <a:t>Pero aquellas que el vuelo refrenaban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_tradnl" sz="1800" smtClean="0">
                <a:solidFill>
                  <a:schemeClr val="bg1"/>
                </a:solidFill>
              </a:rPr>
              <a:t>Tu hermosura y mi dicha al contemplar,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_tradnl" sz="1800" smtClean="0">
                <a:solidFill>
                  <a:schemeClr val="bg1"/>
                </a:solidFill>
              </a:rPr>
              <a:t>Aquellas que aprendieron nuestros nombres,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_tradnl" sz="1800" smtClean="0">
                <a:solidFill>
                  <a:schemeClr val="bg1"/>
                </a:solidFill>
              </a:rPr>
              <a:t>		Esas... ¡no volverán!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_tradnl" sz="1800" smtClean="0">
                <a:solidFill>
                  <a:schemeClr val="bg1"/>
                </a:solidFill>
              </a:rPr>
              <a:t> 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_tradnl" sz="1800" smtClean="0">
                <a:solidFill>
                  <a:schemeClr val="bg1"/>
                </a:solidFill>
              </a:rPr>
              <a:t>Volverán las tupidas madreselvas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_tradnl" sz="1800" smtClean="0">
                <a:solidFill>
                  <a:schemeClr val="bg1"/>
                </a:solidFill>
              </a:rPr>
              <a:t>de tu jardín las tapias a escalar,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_tradnl" sz="1800" smtClean="0">
                <a:solidFill>
                  <a:schemeClr val="bg1"/>
                </a:solidFill>
              </a:rPr>
              <a:t>Y otra vez a la tarde, aún más hermosas,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_tradnl" sz="1800" smtClean="0">
                <a:solidFill>
                  <a:schemeClr val="bg1"/>
                </a:solidFill>
              </a:rPr>
              <a:t>		Sus flores se abrirán</a:t>
            </a:r>
          </a:p>
          <a:p>
            <a:pPr eaLnBrk="1" hangingPunct="1">
              <a:lnSpc>
                <a:spcPct val="80000"/>
              </a:lnSpc>
            </a:pPr>
            <a:r>
              <a:rPr lang="es-ES_tradnl" sz="1400" smtClean="0">
                <a:solidFill>
                  <a:schemeClr val="bg1"/>
                </a:solidFill>
              </a:rPr>
              <a:t> </a:t>
            </a:r>
          </a:p>
          <a:p>
            <a:pPr eaLnBrk="1" hangingPunct="1">
              <a:lnSpc>
                <a:spcPct val="80000"/>
              </a:lnSpc>
            </a:pPr>
            <a:r>
              <a:rPr lang="es-ES_tradnl" sz="1400" smtClean="0">
                <a:solidFill>
                  <a:schemeClr val="bg1"/>
                </a:solidFill>
              </a:rPr>
              <a:t>				</a:t>
            </a:r>
            <a:r>
              <a:rPr lang="es-ES_tradnl" sz="1400" smtClean="0"/>
              <a:t>	</a:t>
            </a:r>
            <a:endParaRPr lang="en-US" sz="1400" smtClean="0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143000"/>
            <a:ext cx="4495800" cy="5486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_tradnl" sz="1800" smtClean="0">
                <a:solidFill>
                  <a:schemeClr val="bg1"/>
                </a:solidFill>
              </a:rPr>
              <a:t>Pero aquellas cuajadas de rocío,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_tradnl" sz="1800" smtClean="0">
                <a:solidFill>
                  <a:schemeClr val="bg1"/>
                </a:solidFill>
              </a:rPr>
              <a:t>Cuyas gotas mirábamos temblar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_tradnl" sz="1800" smtClean="0">
                <a:solidFill>
                  <a:schemeClr val="bg1"/>
                </a:solidFill>
              </a:rPr>
              <a:t>Y caer, como lágrimas del día...,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_tradnl" sz="1800" smtClean="0">
                <a:solidFill>
                  <a:schemeClr val="bg1"/>
                </a:solidFill>
              </a:rPr>
              <a:t>		Esas... ¡no volverán!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_tradnl" sz="1800" smtClean="0">
                <a:solidFill>
                  <a:schemeClr val="bg1"/>
                </a:solidFill>
              </a:rPr>
              <a:t> 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_tradnl" sz="1800" smtClean="0">
                <a:solidFill>
                  <a:schemeClr val="bg1"/>
                </a:solidFill>
              </a:rPr>
              <a:t>Volverán del amor en tus oidos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_tradnl" sz="1800" smtClean="0">
                <a:solidFill>
                  <a:schemeClr val="bg1"/>
                </a:solidFill>
              </a:rPr>
              <a:t>las palabras ardientes a sonar;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_tradnl" sz="1800" smtClean="0">
                <a:solidFill>
                  <a:schemeClr val="bg1"/>
                </a:solidFill>
              </a:rPr>
              <a:t>Tu corazón de profundo sueño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_tradnl" sz="1800" smtClean="0">
                <a:solidFill>
                  <a:schemeClr val="bg1"/>
                </a:solidFill>
              </a:rPr>
              <a:t>		Tal vez despertará;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_tradnl" sz="180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_tradnl" sz="1800" smtClean="0">
                <a:solidFill>
                  <a:schemeClr val="bg1"/>
                </a:solidFill>
              </a:rPr>
              <a:t>Pero mudo y absorto y de rodillas,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_tradnl" sz="1800" smtClean="0">
                <a:solidFill>
                  <a:schemeClr val="bg1"/>
                </a:solidFill>
              </a:rPr>
              <a:t>Como se adora a Dios ante su altar,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_tradnl" sz="1800" smtClean="0">
                <a:solidFill>
                  <a:schemeClr val="bg1"/>
                </a:solidFill>
              </a:rPr>
              <a:t>Com yo te he querido..., desengáñate: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_tradnl" sz="1800" smtClean="0">
                <a:solidFill>
                  <a:schemeClr val="bg1"/>
                </a:solidFill>
              </a:rPr>
              <a:t>		¡Así no te querrán</a:t>
            </a:r>
            <a:r>
              <a:rPr lang="es-ES_tradnl" sz="1800" smtClean="0">
                <a:solidFill>
                  <a:schemeClr val="tx1"/>
                </a:solidFill>
              </a:rPr>
              <a:t>!</a:t>
            </a:r>
          </a:p>
          <a:p>
            <a:pPr eaLnBrk="1" hangingPunct="1">
              <a:lnSpc>
                <a:spcPct val="80000"/>
              </a:lnSpc>
            </a:pPr>
            <a:endParaRPr lang="en-US" sz="1800" smtClean="0">
              <a:solidFill>
                <a:schemeClr val="tx1"/>
              </a:solidFill>
            </a:endParaRP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762000" y="6096000"/>
            <a:ext cx="784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FF00"/>
                </a:solidFill>
              </a:rPr>
              <a:t>estrofas / versos / sílabas / rima</a:t>
            </a: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15963"/>
          </a:xfrm>
        </p:spPr>
        <p:txBody>
          <a:bodyPr/>
          <a:lstStyle/>
          <a:p>
            <a:pPr eaLnBrk="1" hangingPunct="1"/>
            <a:r>
              <a:rPr lang="en-US" sz="4000" smtClean="0"/>
              <a:t>Rima LIII</a:t>
            </a:r>
          </a:p>
        </p:txBody>
      </p:sp>
      <p:sp>
        <p:nvSpPr>
          <p:cNvPr id="4813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066800"/>
            <a:ext cx="4343400" cy="5562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_tradnl" sz="1800" smtClean="0">
                <a:solidFill>
                  <a:schemeClr val="bg1"/>
                </a:solidFill>
              </a:rPr>
              <a:t>Volverán las oscuras golondrinas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_tradnl" sz="1800" smtClean="0">
                <a:solidFill>
                  <a:schemeClr val="bg1"/>
                </a:solidFill>
              </a:rPr>
              <a:t>En tu balcón sus nidos a colg</a:t>
            </a:r>
            <a:r>
              <a:rPr lang="es-ES_tradnl" sz="1800" smtClean="0"/>
              <a:t>ar</a:t>
            </a:r>
            <a:r>
              <a:rPr lang="es-ES_tradnl" sz="1800" smtClean="0">
                <a:solidFill>
                  <a:schemeClr val="bg1"/>
                </a:solidFill>
              </a:rPr>
              <a:t>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_tradnl" sz="1800" smtClean="0">
                <a:solidFill>
                  <a:schemeClr val="bg1"/>
                </a:solidFill>
              </a:rPr>
              <a:t>Y otra vez con el ala a sus cristales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_tradnl" sz="1800" smtClean="0">
                <a:solidFill>
                  <a:schemeClr val="bg1"/>
                </a:solidFill>
              </a:rPr>
              <a:t>		Jugando llamar</a:t>
            </a:r>
            <a:r>
              <a:rPr lang="es-ES_tradnl" sz="1800" smtClean="0"/>
              <a:t>án</a:t>
            </a:r>
            <a:r>
              <a:rPr lang="es-ES_tradnl" sz="1800" smtClean="0">
                <a:solidFill>
                  <a:schemeClr val="bg1"/>
                </a:solidFill>
              </a:rPr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_tradnl" sz="180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_tradnl" sz="1800" smtClean="0">
                <a:solidFill>
                  <a:schemeClr val="bg1"/>
                </a:solidFill>
              </a:rPr>
              <a:t>Pero aquellas que el vuelo refrenaban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_tradnl" sz="1800" smtClean="0">
                <a:solidFill>
                  <a:schemeClr val="bg1"/>
                </a:solidFill>
              </a:rPr>
              <a:t>Tu hermosura y mi dicha al contempl</a:t>
            </a:r>
            <a:r>
              <a:rPr lang="es-ES_tradnl" sz="1800" smtClean="0"/>
              <a:t>ar</a:t>
            </a:r>
            <a:r>
              <a:rPr lang="es-ES_tradnl" sz="1800" smtClean="0">
                <a:solidFill>
                  <a:schemeClr val="bg1"/>
                </a:solidFill>
              </a:rPr>
              <a:t>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_tradnl" sz="1800" smtClean="0">
                <a:solidFill>
                  <a:schemeClr val="bg1"/>
                </a:solidFill>
              </a:rPr>
              <a:t>Aquellas que aprendieron nuestros nombres,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_tradnl" sz="1800" smtClean="0">
                <a:solidFill>
                  <a:schemeClr val="bg1"/>
                </a:solidFill>
              </a:rPr>
              <a:t>		Esas... ¡no volver</a:t>
            </a:r>
            <a:r>
              <a:rPr lang="es-ES_tradnl" sz="1800" smtClean="0"/>
              <a:t>án</a:t>
            </a:r>
            <a:r>
              <a:rPr lang="es-ES_tradnl" sz="1800" smtClean="0">
                <a:solidFill>
                  <a:schemeClr val="bg1"/>
                </a:solidFill>
              </a:rPr>
              <a:t>!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_tradnl" sz="1800" smtClean="0">
                <a:solidFill>
                  <a:schemeClr val="bg1"/>
                </a:solidFill>
              </a:rPr>
              <a:t> 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_tradnl" sz="1800" smtClean="0">
                <a:solidFill>
                  <a:schemeClr val="bg1"/>
                </a:solidFill>
              </a:rPr>
              <a:t>Volverán las tupidas madreselvas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_tradnl" sz="1800" smtClean="0">
                <a:solidFill>
                  <a:schemeClr val="bg1"/>
                </a:solidFill>
              </a:rPr>
              <a:t>de tu jardín las tapias a escal</a:t>
            </a:r>
            <a:r>
              <a:rPr lang="es-ES_tradnl" sz="1800" smtClean="0"/>
              <a:t>ar</a:t>
            </a:r>
            <a:r>
              <a:rPr lang="es-ES_tradnl" sz="1800" smtClean="0">
                <a:solidFill>
                  <a:schemeClr val="bg1"/>
                </a:solidFill>
              </a:rPr>
              <a:t>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_tradnl" sz="1800" smtClean="0">
                <a:solidFill>
                  <a:schemeClr val="bg1"/>
                </a:solidFill>
              </a:rPr>
              <a:t>Y otra vez a la tarde, aún más hermosas,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_tradnl" sz="1800" smtClean="0">
                <a:solidFill>
                  <a:schemeClr val="bg1"/>
                </a:solidFill>
              </a:rPr>
              <a:t>		Sus flores se abrir</a:t>
            </a:r>
            <a:r>
              <a:rPr lang="es-ES_tradnl" sz="1800" smtClean="0"/>
              <a:t>án</a:t>
            </a:r>
          </a:p>
          <a:p>
            <a:pPr eaLnBrk="1" hangingPunct="1">
              <a:lnSpc>
                <a:spcPct val="80000"/>
              </a:lnSpc>
            </a:pPr>
            <a:r>
              <a:rPr lang="es-ES_tradnl" sz="1400" smtClean="0"/>
              <a:t> </a:t>
            </a:r>
          </a:p>
          <a:p>
            <a:pPr eaLnBrk="1" hangingPunct="1">
              <a:lnSpc>
                <a:spcPct val="80000"/>
              </a:lnSpc>
            </a:pPr>
            <a:r>
              <a:rPr lang="es-ES_tradnl" sz="1400" smtClean="0"/>
              <a:t>					</a:t>
            </a:r>
            <a:endParaRPr lang="en-US" sz="1400" smtClean="0"/>
          </a:p>
        </p:txBody>
      </p:sp>
      <p:sp>
        <p:nvSpPr>
          <p:cNvPr id="4813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143000"/>
            <a:ext cx="4495800" cy="5486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_tradnl" sz="1800" smtClean="0">
                <a:solidFill>
                  <a:schemeClr val="bg1"/>
                </a:solidFill>
              </a:rPr>
              <a:t>Pero aquellas cuajadas de rocío,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_tradnl" sz="1800" smtClean="0">
                <a:solidFill>
                  <a:schemeClr val="bg1"/>
                </a:solidFill>
              </a:rPr>
              <a:t>Cuyas gotas mirábamos tembl</a:t>
            </a:r>
            <a:r>
              <a:rPr lang="es-ES_tradnl" sz="1800" smtClean="0"/>
              <a:t>ar</a:t>
            </a:r>
            <a:endParaRPr lang="es-ES_tradnl" sz="180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_tradnl" sz="1800" smtClean="0">
                <a:solidFill>
                  <a:schemeClr val="bg1"/>
                </a:solidFill>
              </a:rPr>
              <a:t>Y caer, como lágrimas del día...,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_tradnl" sz="1800" smtClean="0">
                <a:solidFill>
                  <a:schemeClr val="bg1"/>
                </a:solidFill>
              </a:rPr>
              <a:t>		Esas... ¡no volver</a:t>
            </a:r>
            <a:r>
              <a:rPr lang="es-ES_tradnl" sz="1800" smtClean="0"/>
              <a:t>án</a:t>
            </a:r>
            <a:r>
              <a:rPr lang="es-ES_tradnl" sz="1800" smtClean="0">
                <a:solidFill>
                  <a:schemeClr val="bg1"/>
                </a:solidFill>
              </a:rPr>
              <a:t>!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_tradnl" sz="1800" smtClean="0">
                <a:solidFill>
                  <a:schemeClr val="bg1"/>
                </a:solidFill>
              </a:rPr>
              <a:t> 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_tradnl" sz="1800" smtClean="0">
                <a:solidFill>
                  <a:schemeClr val="bg1"/>
                </a:solidFill>
              </a:rPr>
              <a:t>Volver</a:t>
            </a:r>
            <a:r>
              <a:rPr lang="es-ES_tradnl" sz="1800" smtClean="0"/>
              <a:t>án</a:t>
            </a:r>
            <a:r>
              <a:rPr lang="es-ES_tradnl" sz="1800" smtClean="0">
                <a:solidFill>
                  <a:schemeClr val="bg1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_tradnl" sz="1800" smtClean="0">
                <a:solidFill>
                  <a:schemeClr val="bg1"/>
                </a:solidFill>
              </a:rPr>
              <a:t>del amor en tus oidos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_tradnl" sz="1800" smtClean="0">
                <a:solidFill>
                  <a:schemeClr val="bg1"/>
                </a:solidFill>
              </a:rPr>
              <a:t>las palabras ardientes a son</a:t>
            </a:r>
            <a:r>
              <a:rPr lang="es-ES_tradnl" sz="1800" smtClean="0"/>
              <a:t>ar</a:t>
            </a:r>
            <a:r>
              <a:rPr lang="es-ES_tradnl" sz="1800" smtClean="0">
                <a:solidFill>
                  <a:schemeClr val="bg1"/>
                </a:solidFill>
              </a:rPr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_tradnl" sz="1800" smtClean="0">
                <a:solidFill>
                  <a:schemeClr val="bg1"/>
                </a:solidFill>
              </a:rPr>
              <a:t>Tu corazón de profundo sueño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_tradnl" sz="1800" smtClean="0">
                <a:solidFill>
                  <a:schemeClr val="bg1"/>
                </a:solidFill>
              </a:rPr>
              <a:t>		Tal vez despertar</a:t>
            </a:r>
            <a:r>
              <a:rPr lang="es-ES_tradnl" sz="1800" smtClean="0"/>
              <a:t>á</a:t>
            </a:r>
            <a:r>
              <a:rPr lang="es-ES_tradnl" sz="1800" smtClean="0">
                <a:solidFill>
                  <a:schemeClr val="bg1"/>
                </a:solidFill>
              </a:rPr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_tradnl" sz="180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_tradnl" sz="1800" smtClean="0">
                <a:solidFill>
                  <a:schemeClr val="bg1"/>
                </a:solidFill>
              </a:rPr>
              <a:t>Pero mudo y absorto y de rodillas,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_tradnl" sz="1800" smtClean="0">
                <a:solidFill>
                  <a:schemeClr val="bg1"/>
                </a:solidFill>
              </a:rPr>
              <a:t>Como se adora a Dios ante su alt</a:t>
            </a:r>
            <a:r>
              <a:rPr lang="es-ES_tradnl" sz="1800" smtClean="0"/>
              <a:t>ar</a:t>
            </a:r>
            <a:r>
              <a:rPr lang="es-ES_tradnl" sz="1800" smtClean="0">
                <a:solidFill>
                  <a:schemeClr val="bg1"/>
                </a:solidFill>
              </a:rPr>
              <a:t>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_tradnl" sz="1800" smtClean="0">
                <a:solidFill>
                  <a:schemeClr val="bg1"/>
                </a:solidFill>
              </a:rPr>
              <a:t>Com yo te he querido..., desengáñate: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_tradnl" sz="1800" smtClean="0">
                <a:solidFill>
                  <a:schemeClr val="bg1"/>
                </a:solidFill>
              </a:rPr>
              <a:t>		¡Así no te querr</a:t>
            </a:r>
            <a:r>
              <a:rPr lang="es-ES_tradnl" sz="1800" smtClean="0"/>
              <a:t>án</a:t>
            </a:r>
            <a:r>
              <a:rPr lang="es-ES_tradnl" sz="1800" smtClean="0">
                <a:solidFill>
                  <a:schemeClr val="bg1"/>
                </a:solidFill>
              </a:rPr>
              <a:t>!</a:t>
            </a:r>
            <a:endParaRPr lang="en-US" sz="1800" smtClean="0">
              <a:solidFill>
                <a:schemeClr val="tx1"/>
              </a:solidFill>
            </a:endParaRPr>
          </a:p>
        </p:txBody>
      </p:sp>
      <p:sp>
        <p:nvSpPr>
          <p:cNvPr id="48133" name="Text Box 7"/>
          <p:cNvSpPr txBox="1">
            <a:spLocks noChangeArrowheads="1"/>
          </p:cNvSpPr>
          <p:nvPr/>
        </p:nvSpPr>
        <p:spPr bwMode="auto">
          <a:xfrm>
            <a:off x="762000" y="6096000"/>
            <a:ext cx="7848600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</a:rPr>
              <a:t>rima asonante de </a:t>
            </a:r>
            <a:r>
              <a:rPr lang="en-US" sz="2800">
                <a:solidFill>
                  <a:srgbClr val="FFFF00"/>
                </a:solidFill>
                <a:latin typeface="Comic Sans MS" pitchFamily="-112" charset="0"/>
              </a:rPr>
              <a:t>a-a</a:t>
            </a:r>
            <a:r>
              <a:rPr lang="en-US" sz="2800">
                <a:solidFill>
                  <a:schemeClr val="bg1"/>
                </a:solidFill>
              </a:rPr>
              <a:t> en los versos pares</a:t>
            </a: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 </a:t>
            </a:r>
            <a:r>
              <a:rPr lang="en-US" smtClean="0">
                <a:solidFill>
                  <a:srgbClr val="FFFF00"/>
                </a:solidFill>
              </a:rPr>
              <a:t>y</a:t>
            </a:r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s-ES_tradnl" smtClean="0"/>
              <a:t>Pe/ro/ mu/do/ y ab/sor/to y/ de ro/di/llas</a:t>
            </a:r>
          </a:p>
          <a:p>
            <a:pPr eaLnBrk="1" hangingPunct="1">
              <a:buFontTx/>
              <a:buNone/>
            </a:pPr>
            <a:endParaRPr lang="es-ES_tradnl" smtClean="0"/>
          </a:p>
          <a:p>
            <a:pPr eaLnBrk="1" hangingPunct="1">
              <a:buFontTx/>
              <a:buNone/>
            </a:pPr>
            <a:r>
              <a:rPr lang="es-ES_tradnl" smtClean="0"/>
              <a:t>vocal + y		1</a:t>
            </a:r>
          </a:p>
          <a:p>
            <a:pPr eaLnBrk="1" hangingPunct="1">
              <a:buFontTx/>
              <a:buNone/>
            </a:pPr>
            <a:r>
              <a:rPr lang="es-ES_tradnl" smtClean="0"/>
              <a:t>y + vocal		1</a:t>
            </a:r>
          </a:p>
          <a:p>
            <a:pPr eaLnBrk="1" hangingPunct="1">
              <a:buFontTx/>
              <a:buNone/>
            </a:pPr>
            <a:r>
              <a:rPr lang="es-ES_tradnl" smtClean="0">
                <a:solidFill>
                  <a:schemeClr val="tx1"/>
                </a:solidFill>
              </a:rPr>
              <a:t>vocal + y + vocal		2:  do / yab</a:t>
            </a:r>
            <a:endParaRPr lang="en-US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Vocabulario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pPr eaLnBrk="1" hangingPunct="1"/>
            <a:r>
              <a:rPr lang="en-US" smtClean="0"/>
              <a:t>golpe en la penúltima:  llano o grave</a:t>
            </a:r>
          </a:p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golpe en la última sílaba:  agudo</a:t>
            </a:r>
          </a:p>
          <a:p>
            <a:pPr eaLnBrk="1" hangingPunct="1"/>
            <a:r>
              <a:rPr lang="en-US" smtClean="0"/>
              <a:t>esdrújulo:  golpe en la antepenúltima</a:t>
            </a:r>
          </a:p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sobreesdrújulo:  golpe en la ante-antepenúltima sílaba</a:t>
            </a: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Si termina en sílaba sobreesdrújula: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desengáñate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z="2800" smtClean="0"/>
              <a:t>[Si termina en golpe en la última sílaba:  + 1]</a:t>
            </a:r>
          </a:p>
          <a:p>
            <a:pPr eaLnBrk="1" hangingPunct="1"/>
            <a:r>
              <a:rPr lang="en-US" b="1" smtClean="0">
                <a:solidFill>
                  <a:schemeClr val="bg1"/>
                </a:solidFill>
              </a:rPr>
              <a:t>Si termina el golpe en la antepenúltima:</a:t>
            </a:r>
            <a:r>
              <a:rPr lang="en-US" b="1" smtClean="0">
                <a:solidFill>
                  <a:schemeClr val="tx1"/>
                </a:solidFill>
              </a:rPr>
              <a:t>  </a:t>
            </a:r>
            <a:r>
              <a:rPr lang="en-US" b="1" smtClean="0">
                <a:solidFill>
                  <a:schemeClr val="bg1"/>
                </a:solidFill>
              </a:rPr>
              <a:t>-1</a:t>
            </a: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68363"/>
          </a:xfrm>
        </p:spPr>
        <p:txBody>
          <a:bodyPr/>
          <a:lstStyle/>
          <a:p>
            <a:pPr eaLnBrk="1" hangingPunct="1"/>
            <a:r>
              <a:rPr lang="en-US" smtClean="0"/>
              <a:t>Romance del Conde Arnaldos</a:t>
            </a:r>
          </a:p>
        </p:txBody>
      </p:sp>
      <p:sp>
        <p:nvSpPr>
          <p:cNvPr id="52227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838200"/>
            <a:ext cx="4572000" cy="5867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iQuién hubiese tal ventura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sobre las aguas del mar,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como hubo el conde Arnaldos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la mañana de San Juan!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Con un falcón en la mano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la caza iba a cazar,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vio venir una galera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que a tierra quiere llegar.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Las velas traía de seda,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la ejercía de un cendal,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marinero que la manda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diciendo viene un cantar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que la mar facía en calma,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los vientos face amainar,</a:t>
            </a:r>
          </a:p>
        </p:txBody>
      </p:sp>
      <p:sp>
        <p:nvSpPr>
          <p:cNvPr id="52228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990600"/>
            <a:ext cx="4495800" cy="5562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los peces que andan n’el hondo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arriba los face andar,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las aves que andan volando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n’el mástel las faz posar.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Allí fabló el conde Arnaldos,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bien oiréis lo que dirá: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--Por Dios te ruego, marinero,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dígasme ora ese cantar.—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Respondióle el marinero,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tal repuesta le fue a dar: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--Yo no digo esta canción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sino a quien conmigo va.</a:t>
            </a: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68363"/>
          </a:xfrm>
        </p:spPr>
        <p:txBody>
          <a:bodyPr/>
          <a:lstStyle/>
          <a:p>
            <a:pPr eaLnBrk="1" hangingPunct="1"/>
            <a:r>
              <a:rPr lang="en-US" smtClean="0"/>
              <a:t>Romance del Conde Arnaldos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838200"/>
            <a:ext cx="4572000" cy="5867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iQuién hubiese tal ventura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sobre las aguas del</a:t>
            </a:r>
            <a:r>
              <a:rPr lang="en-US" sz="2400" smtClean="0">
                <a:solidFill>
                  <a:schemeClr val="tx1"/>
                </a:solidFill>
              </a:rPr>
              <a:t> </a:t>
            </a:r>
            <a:r>
              <a:rPr lang="en-US" sz="2400" smtClean="0">
                <a:solidFill>
                  <a:schemeClr val="bg1"/>
                </a:solidFill>
              </a:rPr>
              <a:t>mar</a:t>
            </a:r>
            <a:r>
              <a:rPr lang="en-US" sz="2400" smtClean="0"/>
              <a:t>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como hubo el conde Arnaldos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la mañana de San </a:t>
            </a:r>
            <a:r>
              <a:rPr lang="en-US" sz="2400" smtClean="0">
                <a:solidFill>
                  <a:schemeClr val="bg1"/>
                </a:solidFill>
              </a:rPr>
              <a:t>Juan</a:t>
            </a:r>
            <a:r>
              <a:rPr lang="en-US" sz="2400" smtClean="0"/>
              <a:t>!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Con un falcón en la mano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la caza iba a caz</a:t>
            </a:r>
            <a:r>
              <a:rPr lang="en-US" sz="2400" smtClean="0">
                <a:solidFill>
                  <a:schemeClr val="bg1"/>
                </a:solidFill>
              </a:rPr>
              <a:t>ar</a:t>
            </a:r>
            <a:r>
              <a:rPr lang="en-US" sz="2400" smtClean="0"/>
              <a:t>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vio venir una galera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que a tierra quiere lleg</a:t>
            </a:r>
            <a:r>
              <a:rPr lang="en-US" sz="2400" smtClean="0">
                <a:solidFill>
                  <a:schemeClr val="bg1"/>
                </a:solidFill>
              </a:rPr>
              <a:t>ar</a:t>
            </a:r>
            <a:r>
              <a:rPr lang="en-US" sz="240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Las velas traía de seda,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la ejercía de un cend</a:t>
            </a:r>
            <a:r>
              <a:rPr lang="en-US" sz="2400" smtClean="0">
                <a:solidFill>
                  <a:schemeClr val="bg1"/>
                </a:solidFill>
              </a:rPr>
              <a:t>al</a:t>
            </a:r>
            <a:r>
              <a:rPr lang="en-US" sz="2400" smtClean="0"/>
              <a:t>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marinero que la manda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diciendo viene un cant</a:t>
            </a:r>
            <a:r>
              <a:rPr lang="en-US" sz="2400" smtClean="0">
                <a:solidFill>
                  <a:schemeClr val="bg1"/>
                </a:solidFill>
              </a:rPr>
              <a:t>ar</a:t>
            </a:r>
            <a:endParaRPr lang="en-US" sz="240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que la mar facía en calma,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los vientos face amain</a:t>
            </a:r>
            <a:r>
              <a:rPr lang="en-US" sz="2400" smtClean="0">
                <a:solidFill>
                  <a:schemeClr val="tx1"/>
                </a:solidFill>
              </a:rPr>
              <a:t>ar</a:t>
            </a:r>
            <a:r>
              <a:rPr lang="en-US" sz="2400" smtClean="0"/>
              <a:t>,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914400"/>
            <a:ext cx="4495800" cy="5562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los peces que andan n’el hondo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arriba los face and</a:t>
            </a:r>
            <a:r>
              <a:rPr lang="en-US" sz="2400" smtClean="0">
                <a:solidFill>
                  <a:schemeClr val="bg1"/>
                </a:solidFill>
              </a:rPr>
              <a:t>ar</a:t>
            </a:r>
            <a:r>
              <a:rPr lang="en-US" sz="2400" smtClean="0"/>
              <a:t>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las aves que andan volando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n’el mástel las faz pos</a:t>
            </a:r>
            <a:r>
              <a:rPr lang="en-US" sz="2400" smtClean="0">
                <a:solidFill>
                  <a:schemeClr val="bg1"/>
                </a:solidFill>
              </a:rPr>
              <a:t>ar</a:t>
            </a:r>
            <a:r>
              <a:rPr lang="en-US" sz="240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Allí fabló el conde Arnaldos,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bien oiréis lo que dir</a:t>
            </a:r>
            <a:r>
              <a:rPr lang="en-US" sz="2400" smtClean="0">
                <a:solidFill>
                  <a:schemeClr val="bg1"/>
                </a:solidFill>
              </a:rPr>
              <a:t>á</a:t>
            </a:r>
            <a:r>
              <a:rPr lang="en-US" sz="2400" smtClean="0"/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--Por Dios te ruego, marinero,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dígasme ora ese cant</a:t>
            </a:r>
            <a:r>
              <a:rPr lang="en-US" sz="2400" smtClean="0">
                <a:solidFill>
                  <a:schemeClr val="bg1"/>
                </a:solidFill>
              </a:rPr>
              <a:t>ar</a:t>
            </a:r>
            <a:r>
              <a:rPr lang="en-US" sz="2400" smtClean="0"/>
              <a:t>.—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Respondióle el marinero,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tal repuesta le fue a d</a:t>
            </a:r>
            <a:r>
              <a:rPr lang="en-US" sz="2400" smtClean="0">
                <a:solidFill>
                  <a:schemeClr val="bg1"/>
                </a:solidFill>
              </a:rPr>
              <a:t>ar</a:t>
            </a:r>
            <a:r>
              <a:rPr lang="en-US" sz="2400" smtClean="0"/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--Yo no digo esta canción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sino a quien conmigo </a:t>
            </a:r>
            <a:r>
              <a:rPr lang="en-US" sz="2400" smtClean="0">
                <a:solidFill>
                  <a:schemeClr val="bg1"/>
                </a:solidFill>
              </a:rPr>
              <a:t>va.</a:t>
            </a: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Los géneros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3276600" cy="4525963"/>
          </a:xfrm>
        </p:spPr>
        <p:txBody>
          <a:bodyPr/>
          <a:lstStyle/>
          <a:p>
            <a:pPr marL="685800" indent="-685800" eaLnBrk="1" hangingPunct="1">
              <a:buFontTx/>
              <a:buAutoNum type="arabicPeriod"/>
            </a:pPr>
            <a:r>
              <a:rPr lang="en-US" smtClean="0"/>
              <a:t>Novela</a:t>
            </a:r>
          </a:p>
          <a:p>
            <a:pPr marL="685800" indent="-685800" eaLnBrk="1" hangingPunct="1">
              <a:buFontTx/>
              <a:buAutoNum type="arabicPeriod"/>
            </a:pPr>
            <a:r>
              <a:rPr lang="en-US" smtClean="0"/>
              <a:t>Cuento</a:t>
            </a:r>
          </a:p>
          <a:p>
            <a:pPr marL="685800" indent="-685800" eaLnBrk="1" hangingPunct="1">
              <a:buFontTx/>
              <a:buAutoNum type="arabicPeriod"/>
            </a:pPr>
            <a:r>
              <a:rPr lang="en-US" smtClean="0"/>
              <a:t>Drama</a:t>
            </a:r>
          </a:p>
          <a:p>
            <a:pPr marL="685800" indent="-685800" eaLnBrk="1" hangingPunct="1">
              <a:buFontTx/>
              <a:buAutoNum type="arabicPeriod"/>
            </a:pPr>
            <a:r>
              <a:rPr lang="en-US" smtClean="0"/>
              <a:t>Poema</a:t>
            </a:r>
          </a:p>
          <a:p>
            <a:pPr marL="685800" indent="-685800" eaLnBrk="1" hangingPunct="1">
              <a:buFontTx/>
              <a:buAutoNum type="arabicPeriod"/>
            </a:pPr>
            <a:r>
              <a:rPr lang="en-US" smtClean="0"/>
              <a:t>Ensayo</a:t>
            </a:r>
          </a:p>
          <a:p>
            <a:pPr marL="685800" indent="-685800" eaLnBrk="1" hangingPunct="1">
              <a:buFontTx/>
              <a:buAutoNum type="arabicPeriod"/>
            </a:pPr>
            <a:r>
              <a:rPr lang="en-US" smtClean="0">
                <a:solidFill>
                  <a:srgbClr val="DDDDDD"/>
                </a:solidFill>
              </a:rPr>
              <a:t>[Crónica]</a:t>
            </a:r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3581400" y="2057400"/>
            <a:ext cx="5029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</a:rPr>
              <a:t>Prosa:  forma narrativa</a:t>
            </a:r>
          </a:p>
        </p:txBody>
      </p:sp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3124200" y="1828800"/>
            <a:ext cx="6096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/>
              <a:t>}</a:t>
            </a:r>
          </a:p>
        </p:txBody>
      </p:sp>
      <p:sp>
        <p:nvSpPr>
          <p:cNvPr id="17414" name="Text Box 7"/>
          <p:cNvSpPr txBox="1">
            <a:spLocks noChangeArrowheads="1"/>
          </p:cNvSpPr>
          <p:nvPr/>
        </p:nvSpPr>
        <p:spPr bwMode="auto">
          <a:xfrm>
            <a:off x="2895600" y="1905000"/>
            <a:ext cx="8382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/>
              <a:t>}</a:t>
            </a:r>
          </a:p>
        </p:txBody>
      </p:sp>
      <p:sp>
        <p:nvSpPr>
          <p:cNvPr id="17415" name="Text Box 8"/>
          <p:cNvSpPr txBox="1">
            <a:spLocks noChangeArrowheads="1"/>
          </p:cNvSpPr>
          <p:nvPr/>
        </p:nvSpPr>
        <p:spPr bwMode="auto">
          <a:xfrm>
            <a:off x="3048000" y="1752600"/>
            <a:ext cx="609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>
                <a:solidFill>
                  <a:schemeClr val="bg1"/>
                </a:solidFill>
              </a:rPr>
              <a:t>}</a:t>
            </a:r>
          </a:p>
        </p:txBody>
      </p:sp>
      <p:sp>
        <p:nvSpPr>
          <p:cNvPr id="17416" name="Text Box 9"/>
          <p:cNvSpPr txBox="1">
            <a:spLocks noChangeArrowheads="1"/>
          </p:cNvSpPr>
          <p:nvPr/>
        </p:nvSpPr>
        <p:spPr bwMode="auto">
          <a:xfrm>
            <a:off x="3581400" y="2971800"/>
            <a:ext cx="510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</a:rPr>
              <a:t>Diálogo </a:t>
            </a:r>
            <a:r>
              <a:rPr lang="en-US" sz="2400">
                <a:solidFill>
                  <a:schemeClr val="bg1"/>
                </a:solidFill>
              </a:rPr>
              <a:t>(prosa o poesía)</a:t>
            </a:r>
            <a:endParaRPr lang="en-US" sz="3200">
              <a:solidFill>
                <a:schemeClr val="bg1"/>
              </a:solidFill>
            </a:endParaRPr>
          </a:p>
        </p:txBody>
      </p:sp>
      <p:sp>
        <p:nvSpPr>
          <p:cNvPr id="17417" name="Text Box 10"/>
          <p:cNvSpPr txBox="1">
            <a:spLocks noChangeArrowheads="1"/>
          </p:cNvSpPr>
          <p:nvPr/>
        </p:nvSpPr>
        <p:spPr bwMode="auto">
          <a:xfrm>
            <a:off x="3581400" y="3733800"/>
            <a:ext cx="5257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</a:rPr>
              <a:t>Literatura concentrada</a:t>
            </a:r>
          </a:p>
        </p:txBody>
      </p:sp>
      <p:sp>
        <p:nvSpPr>
          <p:cNvPr id="17418" name="Text Box 11"/>
          <p:cNvSpPr txBox="1">
            <a:spLocks noChangeArrowheads="1"/>
          </p:cNvSpPr>
          <p:nvPr/>
        </p:nvSpPr>
        <p:spPr bwMode="auto">
          <a:xfrm>
            <a:off x="3581400" y="4419600"/>
            <a:ext cx="548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</a:rPr>
              <a:t>Forma expositiva:</a:t>
            </a:r>
            <a:r>
              <a:rPr lang="en-US" sz="2400">
                <a:solidFill>
                  <a:schemeClr val="bg1"/>
                </a:solidFill>
              </a:rPr>
              <a:t>  </a:t>
            </a:r>
            <a:r>
              <a:rPr lang="en-US" sz="2000">
                <a:solidFill>
                  <a:schemeClr val="bg1"/>
                </a:solidFill>
              </a:rPr>
              <a:t>expone opiniones</a:t>
            </a:r>
            <a:r>
              <a:rPr lang="en-US" sz="240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7419" name="Text Box 12"/>
          <p:cNvSpPr txBox="1">
            <a:spLocks noChangeArrowheads="1"/>
          </p:cNvSpPr>
          <p:nvPr/>
        </p:nvSpPr>
        <p:spPr bwMode="auto">
          <a:xfrm>
            <a:off x="3581400" y="5105400"/>
            <a:ext cx="548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DDDDDD"/>
                </a:solidFill>
              </a:rPr>
              <a:t>Cruce entre la literatura y la historia:  Naufragios</a:t>
            </a: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/>
          <a:lstStyle/>
          <a:p>
            <a:pPr eaLnBrk="1" hangingPunct="1"/>
            <a:r>
              <a:rPr lang="en-US" sz="6000" smtClean="0"/>
              <a:t>La poesía</a:t>
            </a:r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048000"/>
            <a:ext cx="6400800" cy="2590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>
                <a:hlinkClick r:id="rId2" action="ppaction://hlinksldjump"/>
              </a:rPr>
              <a:t>Lectura y análisis</a:t>
            </a:r>
            <a:endParaRPr 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hlinkClick r:id="rId3" action="ppaction://hlinksldjump"/>
              </a:rPr>
              <a:t>Clases de poesía</a:t>
            </a:r>
            <a:endParaRPr 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hlinkClick r:id="rId4" action="ppaction://hlinksldjump"/>
              </a:rPr>
              <a:t>El lenguaje poético</a:t>
            </a:r>
            <a:endParaRPr 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hlinkClick r:id="rId5" action="ppaction://hlinksldjump"/>
              </a:rPr>
              <a:t>El uso del lenguaje poético</a:t>
            </a:r>
            <a:endParaRPr 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hlinkClick r:id="rId5" action="ppaction://hlinksldjump"/>
              </a:rPr>
              <a:t>El fin de los recursos literarios</a:t>
            </a:r>
            <a:endParaRPr 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hlinkClick r:id="rId6" action="ppaction://hlinksldjump"/>
              </a:rPr>
              <a:t>El vocabulario poético</a:t>
            </a:r>
            <a:endParaRPr 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hlinkClick r:id="rId7" action="ppaction://hlinksldjump"/>
              </a:rPr>
              <a:t>Formas de poesía</a:t>
            </a:r>
            <a:endParaRPr lang="en-US" sz="2800" smtClean="0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 leer un poema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Leerlo como si fuera prosa, y pausar según la puntuación, no al terminar cada verso.</a:t>
            </a:r>
          </a:p>
          <a:p>
            <a:pPr eaLnBrk="1" hangingPunct="1"/>
            <a:r>
              <a:rPr lang="en-US" smtClean="0"/>
              <a:t>Buscar el sentido general.</a:t>
            </a:r>
          </a:p>
        </p:txBody>
      </p:sp>
      <p:grpSp>
        <p:nvGrpSpPr>
          <p:cNvPr id="19460" name="Group 7"/>
          <p:cNvGrpSpPr>
            <a:grpSpLocks/>
          </p:cNvGrpSpPr>
          <p:nvPr/>
        </p:nvGrpSpPr>
        <p:grpSpPr bwMode="auto">
          <a:xfrm>
            <a:off x="7391400" y="6400800"/>
            <a:ext cx="1752600" cy="457200"/>
            <a:chOff x="4656" y="4032"/>
            <a:chExt cx="1104" cy="288"/>
          </a:xfrm>
        </p:grpSpPr>
        <p:sp>
          <p:nvSpPr>
            <p:cNvPr id="19461" name="AutoShape 8">
              <a:hlinkClick r:id="rId2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656" y="4032"/>
              <a:ext cx="384" cy="288"/>
            </a:xfrm>
            <a:prstGeom prst="actionButtonBackPrevious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19462" name="Text Box 9"/>
            <p:cNvSpPr txBox="1">
              <a:spLocks noChangeArrowheads="1"/>
            </p:cNvSpPr>
            <p:nvPr/>
          </p:nvSpPr>
          <p:spPr bwMode="auto">
            <a:xfrm>
              <a:off x="5088" y="4089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accent1"/>
                  </a:solidFill>
                </a:rPr>
                <a:t>Poesía</a:t>
              </a:r>
            </a:p>
          </p:txBody>
        </p:sp>
      </p:grpSp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Análisis del poema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/>
            <a:r>
              <a:rPr lang="en-US" sz="3200" smtClean="0"/>
              <a:t>Intro: mencionar el título, el poeta</a:t>
            </a:r>
          </a:p>
          <a:p>
            <a:pPr eaLnBrk="1" hangingPunct="1"/>
            <a:r>
              <a:rPr lang="en-US" sz="3200" smtClean="0"/>
              <a:t>Clase de poesía </a:t>
            </a:r>
            <a:r>
              <a:rPr lang="en-US" sz="2400" smtClean="0"/>
              <a:t>(lírico, hero</a:t>
            </a:r>
            <a:r>
              <a:rPr lang="en-US" altLang="ja-JP" sz="2400" smtClean="0"/>
              <a:t>í</a:t>
            </a:r>
            <a:r>
              <a:rPr lang="en-US" sz="2400" smtClean="0"/>
              <a:t>co, religioso, etc.)</a:t>
            </a:r>
          </a:p>
          <a:p>
            <a:pPr eaLnBrk="1" hangingPunct="1"/>
            <a:r>
              <a:rPr lang="en-US" sz="3200" smtClean="0"/>
              <a:t>Forma (estrofas, versos, sílabas)</a:t>
            </a:r>
          </a:p>
          <a:p>
            <a:pPr eaLnBrk="1" hangingPunct="1"/>
            <a:r>
              <a:rPr lang="en-US" sz="3200" smtClean="0"/>
              <a:t>Rima (consonante o asonante)</a:t>
            </a:r>
          </a:p>
          <a:p>
            <a:pPr eaLnBrk="1" hangingPunct="1"/>
            <a:r>
              <a:rPr lang="en-US" sz="3200" smtClean="0"/>
              <a:t>Recursos literarios (nombre, ejemplo de los poemas) </a:t>
            </a:r>
            <a:r>
              <a:rPr lang="en-US" sz="3200" u="sng" smtClean="0"/>
              <a:t>y lo que añaden al poema</a:t>
            </a:r>
            <a:r>
              <a:rPr lang="en-US" sz="3200" smtClean="0"/>
              <a:t>.</a:t>
            </a:r>
          </a:p>
          <a:p>
            <a:pPr eaLnBrk="1" hangingPunct="1"/>
            <a:r>
              <a:rPr lang="en-US" sz="3200" smtClean="0"/>
              <a:t>Mensaje del poema</a:t>
            </a:r>
          </a:p>
          <a:p>
            <a:pPr eaLnBrk="1" hangingPunct="1"/>
            <a:r>
              <a:rPr lang="en-US" sz="3200" smtClean="0"/>
              <a:t>Tono</a:t>
            </a:r>
          </a:p>
          <a:p>
            <a:pPr eaLnBrk="1" hangingPunct="1"/>
            <a:r>
              <a:rPr lang="en-US" sz="3200" smtClean="0"/>
              <a:t>Reacción personal</a:t>
            </a:r>
          </a:p>
        </p:txBody>
      </p:sp>
      <p:grpSp>
        <p:nvGrpSpPr>
          <p:cNvPr id="20484" name="Group 7"/>
          <p:cNvGrpSpPr>
            <a:grpSpLocks/>
          </p:cNvGrpSpPr>
          <p:nvPr/>
        </p:nvGrpSpPr>
        <p:grpSpPr bwMode="auto">
          <a:xfrm>
            <a:off x="7391400" y="6400800"/>
            <a:ext cx="1752600" cy="457200"/>
            <a:chOff x="4656" y="4032"/>
            <a:chExt cx="1104" cy="288"/>
          </a:xfrm>
        </p:grpSpPr>
        <p:sp>
          <p:nvSpPr>
            <p:cNvPr id="20485" name="AutoShape 8">
              <a:hlinkClick r:id="rId2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656" y="4032"/>
              <a:ext cx="384" cy="288"/>
            </a:xfrm>
            <a:prstGeom prst="actionButtonBackPrevious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20486" name="Text Box 9"/>
            <p:cNvSpPr txBox="1">
              <a:spLocks noChangeArrowheads="1"/>
            </p:cNvSpPr>
            <p:nvPr/>
          </p:nvSpPr>
          <p:spPr bwMode="auto">
            <a:xfrm>
              <a:off x="5088" y="4089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accent1"/>
                  </a:solidFill>
                </a:rPr>
                <a:t>Poesía</a:t>
              </a:r>
            </a:p>
          </p:txBody>
        </p:sp>
      </p:grpSp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Clases de poesía según su tema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991600" cy="4525963"/>
          </a:xfrm>
        </p:spPr>
        <p:txBody>
          <a:bodyPr/>
          <a:lstStyle/>
          <a:p>
            <a:pPr eaLnBrk="1" hangingPunct="1"/>
            <a:r>
              <a:rPr lang="en-US" smtClean="0"/>
              <a:t>Poesía lírica:  </a:t>
            </a:r>
            <a:r>
              <a:rPr lang="en-US" smtClean="0">
                <a:solidFill>
                  <a:schemeClr val="bg1"/>
                </a:solidFill>
              </a:rPr>
              <a:t>transmite emociones</a:t>
            </a:r>
            <a:r>
              <a:rPr lang="en-US" smtClean="0"/>
              <a:t> </a:t>
            </a:r>
          </a:p>
          <a:p>
            <a:pPr eaLnBrk="1" hangingPunct="1"/>
            <a:r>
              <a:rPr lang="en-US" smtClean="0"/>
              <a:t>Poesía narrativa:  </a:t>
            </a:r>
            <a:r>
              <a:rPr lang="en-US" smtClean="0">
                <a:solidFill>
                  <a:schemeClr val="bg1"/>
                </a:solidFill>
              </a:rPr>
              <a:t>cuenta una historia</a:t>
            </a:r>
          </a:p>
          <a:p>
            <a:pPr eaLnBrk="1" hangingPunct="1"/>
            <a:r>
              <a:rPr lang="en-US" smtClean="0"/>
              <a:t>Poesía heroica o épica: </a:t>
            </a:r>
            <a:r>
              <a:rPr lang="en-US" smtClean="0">
                <a:solidFill>
                  <a:schemeClr val="bg1"/>
                </a:solidFill>
              </a:rPr>
              <a:t>habla de héroes</a:t>
            </a:r>
          </a:p>
          <a:p>
            <a:pPr eaLnBrk="1" hangingPunct="1"/>
            <a:r>
              <a:rPr lang="en-US" smtClean="0"/>
              <a:t>Poesía religiosa</a:t>
            </a:r>
          </a:p>
          <a:p>
            <a:pPr eaLnBrk="1" hangingPunct="1"/>
            <a:r>
              <a:rPr lang="en-US" smtClean="0"/>
              <a:t>Poesía de crítica social:  </a:t>
            </a:r>
            <a:r>
              <a:rPr lang="en-US" smtClean="0">
                <a:solidFill>
                  <a:schemeClr val="bg1"/>
                </a:solidFill>
              </a:rPr>
              <a:t>tiene un mensaje social (femenismo, etc.)</a:t>
            </a:r>
            <a:endParaRPr lang="en-US" smtClean="0"/>
          </a:p>
          <a:p>
            <a:pPr eaLnBrk="1" hangingPunct="1"/>
            <a:endParaRPr lang="en-US" smtClean="0">
              <a:solidFill>
                <a:schemeClr val="bg1"/>
              </a:solidFill>
            </a:endParaRPr>
          </a:p>
        </p:txBody>
      </p:sp>
      <p:grpSp>
        <p:nvGrpSpPr>
          <p:cNvPr id="21508" name="Group 7"/>
          <p:cNvGrpSpPr>
            <a:grpSpLocks/>
          </p:cNvGrpSpPr>
          <p:nvPr/>
        </p:nvGrpSpPr>
        <p:grpSpPr bwMode="auto">
          <a:xfrm>
            <a:off x="7391400" y="6400800"/>
            <a:ext cx="1752600" cy="457200"/>
            <a:chOff x="4656" y="4032"/>
            <a:chExt cx="1104" cy="288"/>
          </a:xfrm>
        </p:grpSpPr>
        <p:sp>
          <p:nvSpPr>
            <p:cNvPr id="21509" name="AutoShape 8">
              <a:hlinkClick r:id="rId2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656" y="4032"/>
              <a:ext cx="384" cy="288"/>
            </a:xfrm>
            <a:prstGeom prst="actionButtonBackPrevious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21510" name="Text Box 9"/>
            <p:cNvSpPr txBox="1">
              <a:spLocks noChangeArrowheads="1"/>
            </p:cNvSpPr>
            <p:nvPr/>
          </p:nvSpPr>
          <p:spPr bwMode="auto">
            <a:xfrm>
              <a:off x="5088" y="4089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accent1"/>
                  </a:solidFill>
                </a:rPr>
                <a:t>Poesía</a:t>
              </a:r>
            </a:p>
          </p:txBody>
        </p:sp>
      </p:grpSp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El lenguaje poético: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 poesía es el género más intenso y concentrado a causa del lenguaje poético.</a:t>
            </a:r>
          </a:p>
          <a:p>
            <a:pPr eaLnBrk="1" hangingPunct="1"/>
            <a:r>
              <a:rPr lang="en-US" smtClean="0"/>
              <a:t>Evoca imágenes sensoriales.</a:t>
            </a:r>
          </a:p>
          <a:p>
            <a:pPr eaLnBrk="1" hangingPunct="1"/>
            <a:r>
              <a:rPr lang="en-US" smtClean="0"/>
              <a:t>La poesía fue escrita para ser cantada.</a:t>
            </a:r>
          </a:p>
        </p:txBody>
      </p:sp>
      <p:grpSp>
        <p:nvGrpSpPr>
          <p:cNvPr id="22532" name="Group 7"/>
          <p:cNvGrpSpPr>
            <a:grpSpLocks/>
          </p:cNvGrpSpPr>
          <p:nvPr/>
        </p:nvGrpSpPr>
        <p:grpSpPr bwMode="auto">
          <a:xfrm>
            <a:off x="7391400" y="6400800"/>
            <a:ext cx="1752600" cy="457200"/>
            <a:chOff x="4656" y="4032"/>
            <a:chExt cx="1104" cy="288"/>
          </a:xfrm>
        </p:grpSpPr>
        <p:sp>
          <p:nvSpPr>
            <p:cNvPr id="22533" name="AutoShape 8">
              <a:hlinkClick r:id="rId2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656" y="4032"/>
              <a:ext cx="384" cy="288"/>
            </a:xfrm>
            <a:prstGeom prst="actionButtonBackPrevious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22534" name="Text Box 9"/>
            <p:cNvSpPr txBox="1">
              <a:spLocks noChangeArrowheads="1"/>
            </p:cNvSpPr>
            <p:nvPr/>
          </p:nvSpPr>
          <p:spPr bwMode="auto">
            <a:xfrm>
              <a:off x="5088" y="4089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accent1"/>
                  </a:solidFill>
                </a:rPr>
                <a:t>Poesía</a:t>
              </a:r>
            </a:p>
          </p:txBody>
        </p:sp>
      </p:grpSp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2589</TotalTime>
  <Words>2303</Words>
  <Application>Microsoft Office PowerPoint</Application>
  <PresentationFormat>On-screen Show (4:3)</PresentationFormat>
  <Paragraphs>455</Paragraphs>
  <Slides>39</Slides>
  <Notes>0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Default Design</vt:lpstr>
      <vt:lpstr>AP de literatura:  Introducción a los géneros La poesía</vt:lpstr>
      <vt:lpstr>¿Cuál es la diferencia entre leer el periódico y leer la literatura?</vt:lpstr>
      <vt:lpstr>Introducción a la literatura</vt:lpstr>
      <vt:lpstr>Los géneros</vt:lpstr>
      <vt:lpstr>La poesía</vt:lpstr>
      <vt:lpstr>Al leer un poema</vt:lpstr>
      <vt:lpstr>Análisis del poema</vt:lpstr>
      <vt:lpstr>Clases de poesía según su tema</vt:lpstr>
      <vt:lpstr>El lenguaje poético: </vt:lpstr>
      <vt:lpstr>El uso del lenguaje poético</vt:lpstr>
      <vt:lpstr>El lenguaje poético</vt:lpstr>
      <vt:lpstr>Clases de recursos</vt:lpstr>
      <vt:lpstr>Las figuras literarias</vt:lpstr>
      <vt:lpstr>Figuras fonéticas</vt:lpstr>
      <vt:lpstr>Figuras sintácticas (orden de palabras)</vt:lpstr>
      <vt:lpstr>…figuras sintánticas…</vt:lpstr>
      <vt:lpstr>Figuras semánticas:  tropos (cambios)</vt:lpstr>
      <vt:lpstr>Figuras lógicas: del pensamiento</vt:lpstr>
      <vt:lpstr>Vocabulario de forma</vt:lpstr>
      <vt:lpstr>Vocabulario:  la forma del poema</vt:lpstr>
      <vt:lpstr>Clases de poesía</vt:lpstr>
      <vt:lpstr>La poesía:  romance</vt:lpstr>
      <vt:lpstr>Romance:  características</vt:lpstr>
      <vt:lpstr>Romance:  características</vt:lpstr>
      <vt:lpstr>Romance del rey moro que perdió Alhama</vt:lpstr>
      <vt:lpstr>Slide 26</vt:lpstr>
      <vt:lpstr>Slide 27</vt:lpstr>
      <vt:lpstr>Rima:  la rima asonante</vt:lpstr>
      <vt:lpstr>Confusión y dudas</vt:lpstr>
      <vt:lpstr>Rima consonante</vt:lpstr>
      <vt:lpstr>Para contar las sílabas:</vt:lpstr>
      <vt:lpstr>Para contar las sílabas</vt:lpstr>
      <vt:lpstr>Rima LIII</vt:lpstr>
      <vt:lpstr>Rima LIII</vt:lpstr>
      <vt:lpstr>La y</vt:lpstr>
      <vt:lpstr>Vocabulario</vt:lpstr>
      <vt:lpstr>Si termina en sílaba sobreesdrújula:</vt:lpstr>
      <vt:lpstr>Romance del Conde Arnaldos</vt:lpstr>
      <vt:lpstr>Romance del Conde Arnaldos</vt:lpstr>
    </vt:vector>
  </TitlesOfParts>
  <Company>CFBISD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de literatura</dc:title>
  <dc:creator>stacyc</dc:creator>
  <cp:lastModifiedBy>Windows User</cp:lastModifiedBy>
  <cp:revision>142</cp:revision>
  <cp:lastPrinted>2008-05-11T22:46:18Z</cp:lastPrinted>
  <dcterms:created xsi:type="dcterms:W3CDTF">2003-07-23T20:28:47Z</dcterms:created>
  <dcterms:modified xsi:type="dcterms:W3CDTF">2013-04-26T15:59:26Z</dcterms:modified>
</cp:coreProperties>
</file>